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embeddings/Microsoft_Equation1.bin" ContentType="application/vnd.openxmlformats-officedocument.oleObject"/>
  <Override PartName="/ppt/embeddings/Microsoft_Equation2.bin" ContentType="application/vnd.openxmlformats-officedocument.oleObject"/>
  <Override PartName="/ppt/embeddings/Microsoft_Equation3.bin" ContentType="application/vnd.openxmlformats-officedocument.oleObject"/>
  <Override PartName="/ppt/embeddings/Microsoft_Equation4.bin" ContentType="application/vnd.openxmlformats-officedocument.oleObject"/>
  <Override PartName="/ppt/embeddings/Microsoft_Equation5.bin" ContentType="application/vnd.openxmlformats-officedocument.oleObject"/>
  <Override PartName="/ppt/embeddings/Microsoft_Equation6.bin" ContentType="application/vnd.openxmlformats-officedocument.oleObject"/>
  <Override PartName="/ppt/embeddings/Microsoft_Equation7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7"/>
  </p:notesMasterIdLst>
  <p:sldIdLst>
    <p:sldId id="256" r:id="rId2"/>
    <p:sldId id="278" r:id="rId3"/>
    <p:sldId id="279" r:id="rId4"/>
    <p:sldId id="280" r:id="rId5"/>
    <p:sldId id="284" r:id="rId6"/>
    <p:sldId id="276" r:id="rId7"/>
    <p:sldId id="275" r:id="rId8"/>
    <p:sldId id="281" r:id="rId9"/>
    <p:sldId id="282" r:id="rId10"/>
    <p:sldId id="257" r:id="rId11"/>
    <p:sldId id="283" r:id="rId12"/>
    <p:sldId id="259" r:id="rId13"/>
    <p:sldId id="260" r:id="rId14"/>
    <p:sldId id="266" r:id="rId15"/>
    <p:sldId id="261" r:id="rId16"/>
    <p:sldId id="271" r:id="rId17"/>
    <p:sldId id="272" r:id="rId18"/>
    <p:sldId id="273" r:id="rId19"/>
    <p:sldId id="274" r:id="rId20"/>
    <p:sldId id="285" r:id="rId21"/>
    <p:sldId id="262" r:id="rId22"/>
    <p:sldId id="263" r:id="rId23"/>
    <p:sldId id="287" r:id="rId24"/>
    <p:sldId id="300" r:id="rId25"/>
    <p:sldId id="294" r:id="rId26"/>
    <p:sldId id="305" r:id="rId27"/>
    <p:sldId id="311" r:id="rId28"/>
    <p:sldId id="312" r:id="rId29"/>
    <p:sldId id="307" r:id="rId30"/>
    <p:sldId id="313" r:id="rId31"/>
    <p:sldId id="326" r:id="rId32"/>
    <p:sldId id="327" r:id="rId33"/>
    <p:sldId id="310" r:id="rId34"/>
    <p:sldId id="324" r:id="rId35"/>
    <p:sldId id="330" r:id="rId36"/>
    <p:sldId id="331" r:id="rId37"/>
    <p:sldId id="332" r:id="rId38"/>
    <p:sldId id="334" r:id="rId39"/>
    <p:sldId id="337" r:id="rId40"/>
    <p:sldId id="338" r:id="rId41"/>
    <p:sldId id="339" r:id="rId42"/>
    <p:sldId id="336" r:id="rId43"/>
    <p:sldId id="356" r:id="rId44"/>
    <p:sldId id="325" r:id="rId45"/>
    <p:sldId id="357" r:id="rId46"/>
    <p:sldId id="308" r:id="rId47"/>
    <p:sldId id="309" r:id="rId48"/>
    <p:sldId id="358" r:id="rId49"/>
    <p:sldId id="360" r:id="rId50"/>
    <p:sldId id="315" r:id="rId51"/>
    <p:sldId id="317" r:id="rId52"/>
    <p:sldId id="316" r:id="rId53"/>
    <p:sldId id="321" r:id="rId54"/>
    <p:sldId id="320" r:id="rId55"/>
    <p:sldId id="322" r:id="rId56"/>
    <p:sldId id="323" r:id="rId57"/>
    <p:sldId id="292" r:id="rId58"/>
    <p:sldId id="341" r:id="rId59"/>
    <p:sldId id="342" r:id="rId60"/>
    <p:sldId id="343" r:id="rId61"/>
    <p:sldId id="349" r:id="rId62"/>
    <p:sldId id="350" r:id="rId63"/>
    <p:sldId id="344" r:id="rId64"/>
    <p:sldId id="345" r:id="rId65"/>
    <p:sldId id="346" r:id="rId66"/>
    <p:sldId id="347" r:id="rId67"/>
    <p:sldId id="286" r:id="rId68"/>
    <p:sldId id="348" r:id="rId69"/>
    <p:sldId id="299" r:id="rId70"/>
    <p:sldId id="351" r:id="rId71"/>
    <p:sldId id="354" r:id="rId72"/>
    <p:sldId id="265" r:id="rId73"/>
    <p:sldId id="355" r:id="rId74"/>
    <p:sldId id="353" r:id="rId75"/>
    <p:sldId id="352" r:id="rId7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6" d="100"/>
          <a:sy n="106" d="100"/>
        </p:scale>
        <p:origin x="-172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viewProps" Target="viewProps.xml"/><Relationship Id="rId81" Type="http://schemas.openxmlformats.org/officeDocument/2006/relationships/theme" Target="theme/theme1.xml"/><Relationship Id="rId82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notesMaster" Target="notesMasters/notesMaster1.xml"/><Relationship Id="rId78" Type="http://schemas.openxmlformats.org/officeDocument/2006/relationships/printerSettings" Target="printerSettings/printerSettings1.bin"/><Relationship Id="rId79" Type="http://schemas.openxmlformats.org/officeDocument/2006/relationships/presProps" Target="pres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762326-E06D-F74C-BD5D-9BAF541B5DB4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A22FA-014A-3742-AE69-36D23C33A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889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It's a mathematical construct to fit a model to historical data, and use this model to forecast the future.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A22FA-014A-3742-AE69-36D23C33AA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38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52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14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46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61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05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936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59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32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26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149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587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3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3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oleObject" Target="../embeddings/Microsoft_Equation1.bin"/><Relationship Id="rId5" Type="http://schemas.openxmlformats.org/officeDocument/2006/relationships/image" Target="../media/image29.emf"/><Relationship Id="rId6" Type="http://schemas.openxmlformats.org/officeDocument/2006/relationships/oleObject" Target="../embeddings/Microsoft_Equation2.bin"/><Relationship Id="rId7" Type="http://schemas.openxmlformats.org/officeDocument/2006/relationships/image" Target="../media/image30.emf"/><Relationship Id="rId8" Type="http://schemas.openxmlformats.org/officeDocument/2006/relationships/oleObject" Target="../embeddings/Microsoft_Equation3.bin"/><Relationship Id="rId9" Type="http://schemas.openxmlformats.org/officeDocument/2006/relationships/image" Target="../media/image3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oleObject" Target="../embeddings/Microsoft_Equation4.bin"/><Relationship Id="rId5" Type="http://schemas.openxmlformats.org/officeDocument/2006/relationships/image" Target="../media/image29.emf"/><Relationship Id="rId6" Type="http://schemas.openxmlformats.org/officeDocument/2006/relationships/image" Target="../media/image35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oleObject" Target="../embeddings/Microsoft_Equation5.bin"/><Relationship Id="rId5" Type="http://schemas.openxmlformats.org/officeDocument/2006/relationships/image" Target="../media/image29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oleObject" Target="../embeddings/Microsoft_Equation6.bin"/><Relationship Id="rId5" Type="http://schemas.openxmlformats.org/officeDocument/2006/relationships/image" Target="../media/image29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oleObject" Target="../embeddings/Microsoft_Equation7.bin"/><Relationship Id="rId5" Type="http://schemas.openxmlformats.org/officeDocument/2006/relationships/image" Target="../media/image31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s://seat.massey.ac.nz/personal/s.r.marsland/MLBook.html" TargetMode="External"/><Relationship Id="rId4" Type="http://schemas.openxmlformats.org/officeDocument/2006/relationships/hyperlink" Target="http://sebastianraschka.com/Articles/2015_singlelayer_neurons.html" TargetMode="External"/><Relationship Id="rId5" Type="http://schemas.openxmlformats.org/officeDocument/2006/relationships/hyperlink" Target="http://www.emergentmind.com/neural-network" TargetMode="External"/><Relationship Id="rId6" Type="http://schemas.openxmlformats.org/officeDocument/2006/relationships/hyperlink" Target="http://neuralnetworksanddeeplearning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amtrask.github.io/2015/07/12/basic-python-network/" TargetMode="Externa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054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ure1_ANN_histor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0923"/>
            <a:ext cx="9144000" cy="4298156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664171" y="1537916"/>
            <a:ext cx="0" cy="8854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8169" y="483999"/>
            <a:ext cx="121441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latin typeface="Chalkboard"/>
                <a:cs typeface="Chalkboard"/>
              </a:rPr>
              <a:t>1940s</a:t>
            </a:r>
          </a:p>
          <a:p>
            <a:pPr algn="ctr"/>
            <a:r>
              <a:rPr lang="en-US" sz="3200" dirty="0" smtClean="0">
                <a:latin typeface="Chalkboard"/>
                <a:cs typeface="Chalkboard"/>
              </a:rPr>
              <a:t>Birth</a:t>
            </a:r>
            <a:endParaRPr lang="en-US" sz="3200" dirty="0">
              <a:latin typeface="Chalkboard"/>
              <a:cs typeface="Chalkboard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857774" y="1259233"/>
            <a:ext cx="0" cy="8854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155448" y="205316"/>
            <a:ext cx="146706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latin typeface="Chalkboard"/>
                <a:cs typeface="Chalkboard"/>
              </a:rPr>
              <a:t>1970s</a:t>
            </a:r>
          </a:p>
          <a:p>
            <a:pPr algn="ctr"/>
            <a:r>
              <a:rPr lang="en-US" sz="3200" dirty="0">
                <a:latin typeface="Chalkboard"/>
                <a:cs typeface="Chalkboard"/>
              </a:rPr>
              <a:t>W</a:t>
            </a:r>
            <a:r>
              <a:rPr lang="en-US" sz="3200" dirty="0" smtClean="0">
                <a:latin typeface="Chalkboard"/>
                <a:cs typeface="Chalkboard"/>
              </a:rPr>
              <a:t>inter</a:t>
            </a:r>
            <a:endParaRPr lang="en-US" sz="3200" dirty="0">
              <a:latin typeface="Chalkboard"/>
              <a:cs typeface="Chalkboard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5628898" y="1140056"/>
            <a:ext cx="0" cy="8854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870159" y="97790"/>
            <a:ext cx="157989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latin typeface="Chalkboard"/>
                <a:cs typeface="Chalkboard"/>
              </a:rPr>
              <a:t>1980s</a:t>
            </a:r>
          </a:p>
          <a:p>
            <a:pPr algn="ctr"/>
            <a:r>
              <a:rPr lang="en-US" sz="3200" dirty="0" smtClean="0">
                <a:latin typeface="Chalkboard"/>
                <a:cs typeface="Chalkboard"/>
              </a:rPr>
              <a:t>Rebirth</a:t>
            </a:r>
            <a:endParaRPr lang="en-US" sz="3200" dirty="0">
              <a:latin typeface="Chalkboard"/>
              <a:cs typeface="Chalkboard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761233" y="1116755"/>
            <a:ext cx="0" cy="54416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229897" y="62838"/>
            <a:ext cx="11250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latin typeface="Chalkboard"/>
                <a:cs typeface="Chalkboard"/>
              </a:rPr>
              <a:t>2006</a:t>
            </a:r>
          </a:p>
          <a:p>
            <a:pPr algn="ctr"/>
            <a:r>
              <a:rPr lang="en-US" sz="3200" dirty="0" smtClean="0">
                <a:latin typeface="Chalkboard"/>
                <a:cs typeface="Chalkboard"/>
              </a:rPr>
              <a:t>Deep</a:t>
            </a:r>
            <a:endParaRPr lang="en-US" sz="320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4159748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5846"/>
            <a:ext cx="9144000" cy="541663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9164"/>
          <a:stretch/>
        </p:blipFill>
        <p:spPr>
          <a:xfrm>
            <a:off x="6303796" y="3830872"/>
            <a:ext cx="2840204" cy="302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597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ure3_Input_output_syste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571" y="2320471"/>
            <a:ext cx="7620000" cy="26162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ANN in simple view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167920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ure4_Artificial_neural_networ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992" y="1531238"/>
            <a:ext cx="5687568" cy="5079492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ANN jargons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090272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ure5_weights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8" y="2292359"/>
            <a:ext cx="7264400" cy="22479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What’re the weights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717293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ure6_sheldon_and_obam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8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7" y="5163554"/>
            <a:ext cx="1802359" cy="1445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756193"/>
            <a:ext cx="1500835" cy="15008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06" y="2365079"/>
            <a:ext cx="1312049" cy="180253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007286" y="3970052"/>
            <a:ext cx="262361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.</a:t>
            </a:r>
          </a:p>
          <a:p>
            <a:r>
              <a:rPr lang="en-US" sz="2400" dirty="0" smtClean="0"/>
              <a:t>.</a:t>
            </a:r>
          </a:p>
          <a:p>
            <a:r>
              <a:rPr lang="en-US" sz="2400" dirty="0"/>
              <a:t>.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2153776" y="1897903"/>
            <a:ext cx="5129575" cy="3732401"/>
            <a:chOff x="2153776" y="1897903"/>
            <a:chExt cx="5129575" cy="373240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35623" y="3007446"/>
              <a:ext cx="2595964" cy="1946973"/>
            </a:xfrm>
            <a:prstGeom prst="rect">
              <a:avLst/>
            </a:prstGeom>
          </p:spPr>
        </p:pic>
        <p:cxnSp>
          <p:nvCxnSpPr>
            <p:cNvPr id="17" name="Straight Arrow Connector 16"/>
            <p:cNvCxnSpPr/>
            <p:nvPr/>
          </p:nvCxnSpPr>
          <p:spPr>
            <a:xfrm>
              <a:off x="2153776" y="1897903"/>
              <a:ext cx="1218428" cy="110954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2153776" y="3573208"/>
              <a:ext cx="1218428" cy="18338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2317195" y="4563586"/>
              <a:ext cx="1055009" cy="1066718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2623359" y="1987697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w</a:t>
              </a:r>
              <a:r>
                <a:rPr lang="en-US" sz="2800" baseline="-25000" dirty="0" smtClean="0"/>
                <a:t>1</a:t>
              </a:r>
              <a:endParaRPr lang="en-US" sz="2800" baseline="-25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517798" y="3145798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w</a:t>
              </a:r>
              <a:r>
                <a:rPr lang="en-US" sz="2800" baseline="-25000" dirty="0" smtClean="0"/>
                <a:t>2</a:t>
              </a:r>
              <a:endParaRPr lang="en-US" sz="2800" baseline="-25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397837" y="4582902"/>
              <a:ext cx="5671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/>
                <a:t>w</a:t>
              </a:r>
              <a:r>
                <a:rPr lang="en-US" sz="2800" baseline="-25000" dirty="0" err="1" smtClean="0"/>
                <a:t>n</a:t>
              </a:r>
              <a:endParaRPr lang="en-US" sz="2800" baseline="-25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72204" y="2309569"/>
              <a:ext cx="39111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F(eye×w</a:t>
              </a:r>
              <a:r>
                <a:rPr lang="en-US" sz="2000" baseline="-25000" dirty="0" smtClean="0"/>
                <a:t>1</a:t>
              </a:r>
              <a:r>
                <a:rPr lang="en-US" sz="2000" dirty="0" smtClean="0"/>
                <a:t>+</a:t>
              </a:r>
              <a:r>
                <a:rPr lang="en-US" sz="2000" dirty="0"/>
                <a:t>nose×w</a:t>
              </a:r>
              <a:r>
                <a:rPr lang="en-US" sz="2000" baseline="-25000" dirty="0" smtClean="0"/>
                <a:t>2</a:t>
              </a:r>
              <a:r>
                <a:rPr lang="en-US" sz="2000" dirty="0" smtClean="0"/>
                <a:t>+…+</a:t>
              </a:r>
              <a:r>
                <a:rPr lang="en-US" sz="2000" dirty="0" err="1"/>
                <a:t>mouth×w</a:t>
              </a:r>
              <a:r>
                <a:rPr lang="en-US" sz="2000" baseline="-25000" dirty="0" err="1" smtClean="0"/>
                <a:t>n</a:t>
              </a:r>
              <a:r>
                <a:rPr lang="en-US" sz="2000" dirty="0" smtClean="0"/>
                <a:t>)</a:t>
              </a:r>
              <a:endParaRPr lang="en-US" sz="20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367336" y="3708211"/>
            <a:ext cx="2776664" cy="707886"/>
            <a:chOff x="6367336" y="3708211"/>
            <a:chExt cx="2776664" cy="707886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6367336" y="3975933"/>
              <a:ext cx="785823" cy="0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7281838" y="3708211"/>
              <a:ext cx="186216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Sheldon Cooper?</a:t>
              </a:r>
              <a:endParaRPr lang="en-US" sz="2000" dirty="0"/>
            </a:p>
          </p:txBody>
        </p: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1838" y="2744913"/>
            <a:ext cx="1742100" cy="2322800"/>
          </a:xfrm>
          <a:prstGeom prst="rect">
            <a:avLst/>
          </a:prstGeom>
        </p:spPr>
      </p:pic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2811507" y="0"/>
            <a:ext cx="6311076" cy="1390473"/>
          </a:xfrm>
        </p:spPr>
        <p:txBody>
          <a:bodyPr/>
          <a:lstStyle/>
          <a:p>
            <a:r>
              <a:rPr lang="en-US" sz="44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Intuitive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 </a:t>
            </a:r>
            <a:b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</a:b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Artificial Neural Network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11990" y="1718099"/>
            <a:ext cx="1527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Output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602766" y="109161"/>
            <a:ext cx="1183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Input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94865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emph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7" y="5163554"/>
            <a:ext cx="1802359" cy="1445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756193"/>
            <a:ext cx="1500835" cy="15008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06" y="2365079"/>
            <a:ext cx="1312049" cy="180253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007286" y="3970052"/>
            <a:ext cx="262361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.</a:t>
            </a:r>
          </a:p>
          <a:p>
            <a:r>
              <a:rPr lang="en-US" sz="2400" dirty="0" smtClean="0"/>
              <a:t>.</a:t>
            </a:r>
          </a:p>
          <a:p>
            <a:r>
              <a:rPr lang="en-US" sz="2400" dirty="0"/>
              <a:t>.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2153776" y="1897903"/>
            <a:ext cx="5129575" cy="3732401"/>
            <a:chOff x="2153776" y="1897903"/>
            <a:chExt cx="5129575" cy="373240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35623" y="3007446"/>
              <a:ext cx="2595964" cy="1946973"/>
            </a:xfrm>
            <a:prstGeom prst="rect">
              <a:avLst/>
            </a:prstGeom>
          </p:spPr>
        </p:pic>
        <p:cxnSp>
          <p:nvCxnSpPr>
            <p:cNvPr id="17" name="Straight Arrow Connector 16"/>
            <p:cNvCxnSpPr/>
            <p:nvPr/>
          </p:nvCxnSpPr>
          <p:spPr>
            <a:xfrm>
              <a:off x="2153776" y="1897903"/>
              <a:ext cx="1218428" cy="110954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2153776" y="3573208"/>
              <a:ext cx="1218428" cy="18338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2317195" y="4563586"/>
              <a:ext cx="1055009" cy="1066718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2623359" y="1987697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w</a:t>
              </a:r>
              <a:r>
                <a:rPr lang="en-US" sz="2800" baseline="-25000" dirty="0" smtClean="0"/>
                <a:t>1</a:t>
              </a:r>
              <a:endParaRPr lang="en-US" sz="2800" baseline="-25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517798" y="3145798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w</a:t>
              </a:r>
              <a:r>
                <a:rPr lang="en-US" sz="2800" baseline="-25000" dirty="0" smtClean="0"/>
                <a:t>2</a:t>
              </a:r>
              <a:endParaRPr lang="en-US" sz="2800" baseline="-25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397837" y="4582902"/>
              <a:ext cx="5671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/>
                <a:t>w</a:t>
              </a:r>
              <a:r>
                <a:rPr lang="en-US" sz="2800" baseline="-25000" dirty="0" err="1" smtClean="0"/>
                <a:t>n</a:t>
              </a:r>
              <a:endParaRPr lang="en-US" sz="2800" baseline="-25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72204" y="2309569"/>
              <a:ext cx="39111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F(eye×w</a:t>
              </a:r>
              <a:r>
                <a:rPr lang="en-US" sz="2000" baseline="-25000" dirty="0" smtClean="0"/>
                <a:t>1</a:t>
              </a:r>
              <a:r>
                <a:rPr lang="en-US" sz="2000" dirty="0" smtClean="0"/>
                <a:t>+</a:t>
              </a:r>
              <a:r>
                <a:rPr lang="en-US" sz="2000" dirty="0"/>
                <a:t>nose×w</a:t>
              </a:r>
              <a:r>
                <a:rPr lang="en-US" sz="2000" baseline="-25000" dirty="0" smtClean="0"/>
                <a:t>2</a:t>
              </a:r>
              <a:r>
                <a:rPr lang="en-US" sz="2000" dirty="0" smtClean="0"/>
                <a:t>+…+</a:t>
              </a:r>
              <a:r>
                <a:rPr lang="en-US" sz="2000" dirty="0" err="1"/>
                <a:t>mouth×w</a:t>
              </a:r>
              <a:r>
                <a:rPr lang="en-US" sz="2000" baseline="-25000" dirty="0" err="1" smtClean="0"/>
                <a:t>n</a:t>
              </a:r>
              <a:r>
                <a:rPr lang="en-US" sz="2000" dirty="0" smtClean="0"/>
                <a:t>)</a:t>
              </a:r>
              <a:endParaRPr lang="en-US" sz="20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367336" y="3708211"/>
            <a:ext cx="2776664" cy="707886"/>
            <a:chOff x="6367336" y="3708211"/>
            <a:chExt cx="2776664" cy="707886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6367336" y="3975933"/>
              <a:ext cx="785823" cy="0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7281838" y="3708211"/>
              <a:ext cx="186216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Sheldon Cooper?</a:t>
              </a:r>
              <a:endParaRPr lang="en-US" sz="2000" dirty="0"/>
            </a:p>
          </p:txBody>
        </p:sp>
      </p:grp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2811507" y="0"/>
            <a:ext cx="6311076" cy="1390473"/>
          </a:xfrm>
        </p:spPr>
        <p:txBody>
          <a:bodyPr/>
          <a:lstStyle/>
          <a:p>
            <a:r>
              <a:rPr lang="en-US" sz="44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Intuitive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 </a:t>
            </a:r>
            <a:b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</a:b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Artificial Neural Network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11990" y="1718099"/>
            <a:ext cx="1527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Output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602766" y="109161"/>
            <a:ext cx="1183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Input</a:t>
            </a:r>
            <a:endParaRPr lang="en-US" sz="360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7577" y="5131639"/>
            <a:ext cx="1726361" cy="172636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2803591" y="4167614"/>
            <a:ext cx="4349568" cy="2441683"/>
            <a:chOff x="2803591" y="4167614"/>
            <a:chExt cx="4349568" cy="2441683"/>
          </a:xfrm>
          <a:effectLst/>
        </p:grpSpPr>
        <p:sp>
          <p:nvSpPr>
            <p:cNvPr id="26" name="Left Brace 25"/>
            <p:cNvSpPr/>
            <p:nvPr/>
          </p:nvSpPr>
          <p:spPr>
            <a:xfrm>
              <a:off x="6977980" y="4167614"/>
              <a:ext cx="175179" cy="2441683"/>
            </a:xfrm>
            <a:prstGeom prst="leftBrac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>
              <a:off x="2803591" y="5912698"/>
              <a:ext cx="3984611" cy="197089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3906762" y="5912698"/>
            <a:ext cx="18962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feedback</a:t>
            </a:r>
            <a:endParaRPr lang="en-US" sz="3600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1838" y="2744913"/>
            <a:ext cx="1742100" cy="232280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4059162" y="5420469"/>
            <a:ext cx="1140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error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43802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7" y="5163554"/>
            <a:ext cx="1802359" cy="1445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756193"/>
            <a:ext cx="1500835" cy="15008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06" y="2365079"/>
            <a:ext cx="1312049" cy="180253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007286" y="3970052"/>
            <a:ext cx="262361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.</a:t>
            </a:r>
          </a:p>
          <a:p>
            <a:r>
              <a:rPr lang="en-US" sz="2400" dirty="0" smtClean="0"/>
              <a:t>.</a:t>
            </a:r>
          </a:p>
          <a:p>
            <a:r>
              <a:rPr lang="en-US" sz="2400" dirty="0"/>
              <a:t>.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2153776" y="1897903"/>
            <a:ext cx="5129575" cy="3732401"/>
            <a:chOff x="2153776" y="1897903"/>
            <a:chExt cx="5129575" cy="373240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35623" y="3007446"/>
              <a:ext cx="2595964" cy="1946973"/>
            </a:xfrm>
            <a:prstGeom prst="rect">
              <a:avLst/>
            </a:prstGeom>
          </p:spPr>
        </p:pic>
        <p:cxnSp>
          <p:nvCxnSpPr>
            <p:cNvPr id="17" name="Straight Arrow Connector 16"/>
            <p:cNvCxnSpPr/>
            <p:nvPr/>
          </p:nvCxnSpPr>
          <p:spPr>
            <a:xfrm>
              <a:off x="2153776" y="1897903"/>
              <a:ext cx="1218428" cy="110954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2153776" y="3573208"/>
              <a:ext cx="1218428" cy="18338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2317195" y="4563586"/>
              <a:ext cx="1055009" cy="1066718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2623359" y="1987697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smtClean="0">
                  <a:solidFill>
                    <a:srgbClr val="0000FF"/>
                  </a:solidFill>
                </a:rPr>
                <a:t>1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517798" y="3145798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smtClean="0">
                  <a:solidFill>
                    <a:srgbClr val="0000FF"/>
                  </a:solidFill>
                </a:rPr>
                <a:t>2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397837" y="4582902"/>
              <a:ext cx="5671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err="1" smtClean="0">
                  <a:solidFill>
                    <a:srgbClr val="0000FF"/>
                  </a:solidFill>
                </a:rPr>
                <a:t>n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72204" y="2309569"/>
              <a:ext cx="39111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F(eye×</a:t>
              </a:r>
              <a:r>
                <a:rPr lang="en-US" sz="2000" dirty="0" smtClean="0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1</a:t>
              </a:r>
              <a:r>
                <a:rPr lang="en-US" sz="2000" dirty="0" smtClean="0"/>
                <a:t>+</a:t>
              </a:r>
              <a:r>
                <a:rPr lang="en-US" sz="2000" dirty="0"/>
                <a:t>nose×</a:t>
              </a:r>
              <a:r>
                <a:rPr lang="en-US" sz="2000" dirty="0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2</a:t>
              </a:r>
              <a:r>
                <a:rPr lang="en-US" sz="2000" dirty="0" smtClean="0"/>
                <a:t>+…+</a:t>
              </a:r>
              <a:r>
                <a:rPr lang="en-US" sz="2000" dirty="0" err="1"/>
                <a:t>mouth×</a:t>
              </a:r>
              <a:r>
                <a:rPr lang="en-US" sz="2000" dirty="0" err="1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err="1" smtClean="0">
                  <a:solidFill>
                    <a:srgbClr val="0000FF"/>
                  </a:solidFill>
                </a:rPr>
                <a:t>n</a:t>
              </a:r>
              <a:r>
                <a:rPr lang="en-US" sz="2000" dirty="0" smtClean="0"/>
                <a:t>)</a:t>
              </a:r>
              <a:endParaRPr lang="en-US" sz="20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367336" y="3708211"/>
            <a:ext cx="2776664" cy="707886"/>
            <a:chOff x="6367336" y="3708211"/>
            <a:chExt cx="2776664" cy="707886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6367336" y="3975933"/>
              <a:ext cx="785823" cy="0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7281838" y="3708211"/>
              <a:ext cx="186216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Sheldon Cooper?</a:t>
              </a:r>
              <a:endParaRPr lang="en-US" sz="2000" dirty="0"/>
            </a:p>
          </p:txBody>
        </p:sp>
      </p:grp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2811507" y="0"/>
            <a:ext cx="6311076" cy="1390473"/>
          </a:xfrm>
        </p:spPr>
        <p:txBody>
          <a:bodyPr/>
          <a:lstStyle/>
          <a:p>
            <a:r>
              <a:rPr lang="en-US" sz="44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Intuitive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 </a:t>
            </a:r>
            <a:b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</a:b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Artificial Neural Network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11990" y="1718099"/>
            <a:ext cx="1527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Output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602766" y="109161"/>
            <a:ext cx="1183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Input</a:t>
            </a:r>
            <a:endParaRPr lang="en-US" sz="360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7577" y="5131639"/>
            <a:ext cx="1726361" cy="172636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2803591" y="4167614"/>
            <a:ext cx="4349568" cy="2441683"/>
            <a:chOff x="2803591" y="4167614"/>
            <a:chExt cx="4349568" cy="2441683"/>
          </a:xfrm>
          <a:effectLst/>
        </p:grpSpPr>
        <p:sp>
          <p:nvSpPr>
            <p:cNvPr id="26" name="Left Brace 25"/>
            <p:cNvSpPr/>
            <p:nvPr/>
          </p:nvSpPr>
          <p:spPr>
            <a:xfrm>
              <a:off x="6977980" y="4167614"/>
              <a:ext cx="175179" cy="2441683"/>
            </a:xfrm>
            <a:prstGeom prst="leftBrac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>
              <a:off x="2803591" y="5912698"/>
              <a:ext cx="3984611" cy="197089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3906762" y="5912698"/>
            <a:ext cx="18962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feedback</a:t>
            </a:r>
            <a:endParaRPr lang="en-US" sz="3600" dirty="0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1838" y="2744913"/>
            <a:ext cx="1742100" cy="232280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4059162" y="5420469"/>
            <a:ext cx="1140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error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93787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912" y="2709679"/>
            <a:ext cx="2148088" cy="25762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17" y="5163554"/>
            <a:ext cx="1802359" cy="1445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756193"/>
            <a:ext cx="1500835" cy="15008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006" y="2365079"/>
            <a:ext cx="1312049" cy="180253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007286" y="3970052"/>
            <a:ext cx="262361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.</a:t>
            </a:r>
          </a:p>
          <a:p>
            <a:r>
              <a:rPr lang="en-US" sz="2400" dirty="0" smtClean="0"/>
              <a:t>.</a:t>
            </a:r>
          </a:p>
          <a:p>
            <a:r>
              <a:rPr lang="en-US" sz="2400" dirty="0"/>
              <a:t>.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2153776" y="1897903"/>
            <a:ext cx="5129575" cy="3732401"/>
            <a:chOff x="2153776" y="1897903"/>
            <a:chExt cx="5129575" cy="373240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535623" y="3007446"/>
              <a:ext cx="2595964" cy="1946973"/>
            </a:xfrm>
            <a:prstGeom prst="rect">
              <a:avLst/>
            </a:prstGeom>
          </p:spPr>
        </p:pic>
        <p:cxnSp>
          <p:nvCxnSpPr>
            <p:cNvPr id="17" name="Straight Arrow Connector 16"/>
            <p:cNvCxnSpPr/>
            <p:nvPr/>
          </p:nvCxnSpPr>
          <p:spPr>
            <a:xfrm>
              <a:off x="2153776" y="1897903"/>
              <a:ext cx="1218428" cy="110954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2153776" y="3573208"/>
              <a:ext cx="1218428" cy="18338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2317195" y="4563586"/>
              <a:ext cx="1055009" cy="1066718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2623359" y="1987697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smtClean="0">
                  <a:solidFill>
                    <a:srgbClr val="0000FF"/>
                  </a:solidFill>
                </a:rPr>
                <a:t>1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517798" y="3145798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smtClean="0">
                  <a:solidFill>
                    <a:srgbClr val="0000FF"/>
                  </a:solidFill>
                </a:rPr>
                <a:t>2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397837" y="4582902"/>
              <a:ext cx="5671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err="1" smtClean="0">
                  <a:solidFill>
                    <a:srgbClr val="0000FF"/>
                  </a:solidFill>
                </a:rPr>
                <a:t>n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72204" y="2309569"/>
              <a:ext cx="39111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F(eye×</a:t>
              </a:r>
              <a:r>
                <a:rPr lang="en-US" sz="2000" dirty="0" smtClean="0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1</a:t>
              </a:r>
              <a:r>
                <a:rPr lang="en-US" sz="2000" dirty="0" smtClean="0"/>
                <a:t>+</a:t>
              </a:r>
              <a:r>
                <a:rPr lang="en-US" sz="2000" dirty="0"/>
                <a:t>nose×</a:t>
              </a:r>
              <a:r>
                <a:rPr lang="en-US" sz="2000" dirty="0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2</a:t>
              </a:r>
              <a:r>
                <a:rPr lang="en-US" sz="2000" dirty="0" smtClean="0"/>
                <a:t>+…+</a:t>
              </a:r>
              <a:r>
                <a:rPr lang="en-US" sz="2000" dirty="0" err="1"/>
                <a:t>mouth×</a:t>
              </a:r>
              <a:r>
                <a:rPr lang="en-US" sz="2000" dirty="0" err="1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err="1" smtClean="0">
                  <a:solidFill>
                    <a:srgbClr val="0000FF"/>
                  </a:solidFill>
                </a:rPr>
                <a:t>n</a:t>
              </a:r>
              <a:r>
                <a:rPr lang="en-US" sz="2000" dirty="0" smtClean="0"/>
                <a:t>)</a:t>
              </a:r>
              <a:endParaRPr lang="en-US" sz="2000" dirty="0"/>
            </a:p>
          </p:txBody>
        </p:sp>
      </p:grpSp>
      <p:cxnSp>
        <p:nvCxnSpPr>
          <p:cNvPr id="32" name="Straight Arrow Connector 31"/>
          <p:cNvCxnSpPr/>
          <p:nvPr/>
        </p:nvCxnSpPr>
        <p:spPr>
          <a:xfrm>
            <a:off x="6367336" y="3975933"/>
            <a:ext cx="785823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2811507" y="0"/>
            <a:ext cx="6311076" cy="1390473"/>
          </a:xfrm>
        </p:spPr>
        <p:txBody>
          <a:bodyPr/>
          <a:lstStyle/>
          <a:p>
            <a:r>
              <a:rPr lang="en-US" sz="44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Intuitive</a:t>
            </a: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 </a:t>
            </a:r>
            <a:b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</a:br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Artificial Neural Network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11990" y="1718099"/>
            <a:ext cx="1527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Output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602766" y="109161"/>
            <a:ext cx="1183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Input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90501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965" y="1474679"/>
            <a:ext cx="8686800" cy="146134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Artificial Neural Network basics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2991" y="370093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Qingkai Kong</a:t>
            </a:r>
          </a:p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2016-12-02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989727" y="6378421"/>
            <a:ext cx="4058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http://</a:t>
            </a:r>
            <a:r>
              <a:rPr lang="en-US" dirty="0" err="1">
                <a:solidFill>
                  <a:srgbClr val="0000FF"/>
                </a:solidFill>
              </a:rPr>
              <a:t>seismo.berkeley.edu</a:t>
            </a:r>
            <a:r>
              <a:rPr lang="en-US" dirty="0">
                <a:solidFill>
                  <a:srgbClr val="0000FF"/>
                </a:solidFill>
              </a:rPr>
              <a:t>/</a:t>
            </a:r>
            <a:r>
              <a:rPr lang="en-US" dirty="0" err="1">
                <a:solidFill>
                  <a:srgbClr val="0000FF"/>
                </a:solidFill>
              </a:rPr>
              <a:t>qingkaikong</a:t>
            </a:r>
            <a:r>
              <a:rPr lang="en-US" dirty="0">
                <a:solidFill>
                  <a:srgbClr val="0000FF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85500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117" y="1136485"/>
            <a:ext cx="6896100" cy="4254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06247" y="5301151"/>
            <a:ext cx="346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Workshop time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153003" y="2677087"/>
            <a:ext cx="3670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Learning curve 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66875" y="3248436"/>
            <a:ext cx="2529804" cy="13234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A6A6A6"/>
                </a:solidFill>
                <a:latin typeface="Chalkboard"/>
                <a:cs typeface="Chalkboard"/>
              </a:rPr>
              <a:t>Gentle introduction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What’s ML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ANN history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ANN overview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05440" y="1865743"/>
            <a:ext cx="2480166" cy="1015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Step by step ANN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Chalkboard"/>
                <a:cs typeface="Chalkboard"/>
              </a:rPr>
              <a:t>Perceptron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err="1" smtClean="0">
                <a:latin typeface="Chalkboard"/>
                <a:cs typeface="Chalkboard"/>
              </a:rPr>
              <a:t>Backpropagation</a:t>
            </a:r>
            <a:endParaRPr lang="en-US" sz="2000" dirty="0" smtClean="0">
              <a:latin typeface="Chalkboard"/>
              <a:cs typeface="Chalkboar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680738" y="1153105"/>
            <a:ext cx="2574010" cy="733824"/>
            <a:chOff x="4680738" y="1153105"/>
            <a:chExt cx="2574010" cy="733824"/>
          </a:xfrm>
        </p:grpSpPr>
        <p:sp>
          <p:nvSpPr>
            <p:cNvPr id="12" name="TextBox 11"/>
            <p:cNvSpPr txBox="1"/>
            <p:nvPr/>
          </p:nvSpPr>
          <p:spPr>
            <a:xfrm>
              <a:off x="4680738" y="1153105"/>
              <a:ext cx="2574010" cy="4001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A6A6A6"/>
                  </a:solidFill>
                  <a:latin typeface="Chalkboard"/>
                  <a:cs typeface="Chalkboard"/>
                </a:rPr>
                <a:t>Real world example</a:t>
              </a:r>
            </a:p>
          </p:txBody>
        </p:sp>
        <p:cxnSp>
          <p:nvCxnSpPr>
            <p:cNvPr id="18" name="Straight Arrow Connector 17"/>
            <p:cNvCxnSpPr>
              <a:stCxn id="12" idx="2"/>
            </p:cNvCxnSpPr>
            <p:nvPr/>
          </p:nvCxnSpPr>
          <p:spPr>
            <a:xfrm>
              <a:off x="5967743" y="1553215"/>
              <a:ext cx="166195" cy="333714"/>
            </a:xfrm>
            <a:prstGeom prst="straightConnector1">
              <a:avLst/>
            </a:prstGeom>
            <a:ln w="38100">
              <a:solidFill>
                <a:srgbClr val="A6A6A6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9800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8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033648"/>
            <a:ext cx="8890000" cy="5334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368786" y="6297744"/>
            <a:ext cx="35542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https://</a:t>
            </a:r>
            <a:r>
              <a:rPr lang="en-US" dirty="0" err="1">
                <a:solidFill>
                  <a:srgbClr val="0000FF"/>
                </a:solidFill>
              </a:rPr>
              <a:t>arxiv.org</a:t>
            </a:r>
            <a:r>
              <a:rPr lang="en-US" dirty="0">
                <a:solidFill>
                  <a:srgbClr val="0000FF"/>
                </a:solidFill>
              </a:rPr>
              <a:t>/abs/1508.06576v1</a:t>
            </a:r>
          </a:p>
        </p:txBody>
      </p:sp>
      <p:sp>
        <p:nvSpPr>
          <p:cNvPr id="3" name="Rectangle 2"/>
          <p:cNvSpPr/>
          <p:nvPr/>
        </p:nvSpPr>
        <p:spPr>
          <a:xfrm>
            <a:off x="6955859" y="6494057"/>
            <a:ext cx="1967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https://</a:t>
            </a:r>
            <a:r>
              <a:rPr lang="en-US" dirty="0" err="1">
                <a:solidFill>
                  <a:srgbClr val="0000FF"/>
                </a:solidFill>
              </a:rPr>
              <a:t>deepart.io</a:t>
            </a:r>
            <a:r>
              <a:rPr lang="en-US" dirty="0">
                <a:solidFill>
                  <a:srgbClr val="0000FF"/>
                </a:solidFill>
              </a:rPr>
              <a:t>/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27000" y="13336"/>
            <a:ext cx="8686800" cy="116340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Application: Learn arts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82578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762000"/>
            <a:ext cx="8890000" cy="5334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23641" y="6096000"/>
            <a:ext cx="67203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http://</a:t>
            </a:r>
            <a:r>
              <a:rPr lang="en-US" dirty="0" err="1">
                <a:solidFill>
                  <a:srgbClr val="0000FF"/>
                </a:solidFill>
              </a:rPr>
              <a:t>junkhost.com</a:t>
            </a:r>
            <a:r>
              <a:rPr lang="en-US" dirty="0">
                <a:solidFill>
                  <a:srgbClr val="0000FF"/>
                </a:solidFill>
              </a:rPr>
              <a:t>/2016/03/man-combines-random-peoples-photos-using-neural-networks-and-the-results-are-amazing/</a:t>
            </a:r>
          </a:p>
        </p:txBody>
      </p:sp>
    </p:spTree>
    <p:extLst>
      <p:ext uri="{BB962C8B-B14F-4D97-AF65-F5344CB8AC3E}">
        <p14:creationId xmlns:p14="http://schemas.microsoft.com/office/powerpoint/2010/main" val="8254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589592" y="2852606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5" name="Oval 4"/>
          <p:cNvSpPr/>
          <p:nvPr/>
        </p:nvSpPr>
        <p:spPr>
          <a:xfrm>
            <a:off x="1589592" y="4045200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26188" y="1005348"/>
            <a:ext cx="5268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X</a:t>
            </a:r>
          </a:p>
        </p:txBody>
      </p:sp>
      <p:sp>
        <p:nvSpPr>
          <p:cNvPr id="7" name="Oval 6"/>
          <p:cNvSpPr/>
          <p:nvPr/>
        </p:nvSpPr>
        <p:spPr>
          <a:xfrm>
            <a:off x="4528735" y="1952721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45162" y="2034970"/>
            <a:ext cx="498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 smtClean="0">
                <a:latin typeface="Helvetica"/>
                <a:cs typeface="Helvetica"/>
              </a:rPr>
              <a:t>Σ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9" name="Straight Arrow Connector 8"/>
          <p:cNvCxnSpPr>
            <a:stCxn id="24" idx="3"/>
            <a:endCxn id="7" idx="2"/>
          </p:cNvCxnSpPr>
          <p:nvPr/>
        </p:nvCxnSpPr>
        <p:spPr>
          <a:xfrm>
            <a:off x="2597092" y="2160758"/>
            <a:ext cx="1931643" cy="26367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8" idx="3"/>
          </p:cNvCxnSpPr>
          <p:nvPr/>
        </p:nvCxnSpPr>
        <p:spPr>
          <a:xfrm flipV="1">
            <a:off x="2584997" y="2674362"/>
            <a:ext cx="1943738" cy="182402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508448" y="2424435"/>
            <a:ext cx="701525" cy="519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209973" y="1966476"/>
            <a:ext cx="4796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31394" y="2031788"/>
            <a:ext cx="3642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f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14" name="Straight Connector 13"/>
          <p:cNvCxnSpPr>
            <a:stCxn id="7" idx="0"/>
            <a:endCxn id="7" idx="4"/>
          </p:cNvCxnSpPr>
          <p:nvPr/>
        </p:nvCxnSpPr>
        <p:spPr>
          <a:xfrm>
            <a:off x="5000449" y="1952721"/>
            <a:ext cx="0" cy="94342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3164" y="432568"/>
            <a:ext cx="14380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Input</a:t>
            </a:r>
            <a:endParaRPr lang="en-US" sz="4000" b="1" dirty="0"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13737" y="1079444"/>
            <a:ext cx="1865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Output</a:t>
            </a:r>
            <a:endParaRPr lang="en-US" sz="4000" b="1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553307" y="3138836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feature2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553307" y="4313716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feature3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99686" y="851408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3366FF"/>
                </a:solidFill>
                <a:latin typeface="Helvetica"/>
                <a:cs typeface="Helvetica"/>
              </a:rPr>
              <a:t>ω</a:t>
            </a:r>
            <a:r>
              <a:rPr lang="en-US" sz="3600" baseline="-25000" dirty="0">
                <a:solidFill>
                  <a:srgbClr val="3366FF"/>
                </a:solidFill>
                <a:latin typeface="Helvetica"/>
                <a:cs typeface="Helvetica"/>
              </a:rPr>
              <a:t>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99686" y="2235295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"/>
                <a:cs typeface="Helvetica"/>
              </a:rPr>
              <a:t>ω</a:t>
            </a:r>
            <a:r>
              <a:rPr lang="en-US" sz="3600" baseline="-25000" dirty="0">
                <a:latin typeface="Helvetica"/>
                <a:cs typeface="Helvetica"/>
              </a:rPr>
              <a:t>2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99686" y="2913099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"/>
                <a:cs typeface="Helvetica"/>
              </a:rPr>
              <a:t>ω</a:t>
            </a:r>
            <a:r>
              <a:rPr lang="en-US" sz="3600" baseline="-25000" dirty="0">
                <a:latin typeface="Helvetica"/>
                <a:cs typeface="Helvetica"/>
              </a:rPr>
              <a:t>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460233" y="3016266"/>
            <a:ext cx="336522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X – input data</a:t>
            </a:r>
          </a:p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y – output target</a:t>
            </a:r>
          </a:p>
          <a:p>
            <a:r>
              <a:rPr lang="en-US" sz="2400" dirty="0" err="1" smtClean="0">
                <a:solidFill>
                  <a:srgbClr val="008000"/>
                </a:solidFill>
                <a:latin typeface="Helvetica"/>
                <a:cs typeface="Helvetica"/>
              </a:rPr>
              <a:t>ω</a:t>
            </a:r>
            <a:r>
              <a:rPr lang="en-US" sz="2400" baseline="-25000" dirty="0" err="1" smtClean="0">
                <a:solidFill>
                  <a:srgbClr val="008000"/>
                </a:solidFill>
                <a:latin typeface="Helvetica"/>
                <a:cs typeface="Helvetica"/>
              </a:rPr>
              <a:t>i</a:t>
            </a:r>
            <a:r>
              <a:rPr lang="en-US" sz="2400" baseline="-25000" dirty="0" smtClean="0">
                <a:solidFill>
                  <a:srgbClr val="008000"/>
                </a:solidFill>
                <a:latin typeface="Helvetica"/>
                <a:cs typeface="Helvetica"/>
              </a:rPr>
              <a:t> </a:t>
            </a:r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– weights</a:t>
            </a:r>
          </a:p>
          <a:p>
            <a:r>
              <a:rPr lang="en-US" sz="2400" b="1" dirty="0" err="1" smtClean="0">
                <a:solidFill>
                  <a:srgbClr val="008000"/>
                </a:solidFill>
                <a:latin typeface="Helvetica"/>
                <a:cs typeface="Helvetica"/>
              </a:rPr>
              <a:t>Σ</a:t>
            </a:r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 – summation</a:t>
            </a:r>
          </a:p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f – activation function</a:t>
            </a:r>
          </a:p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Blue circle </a:t>
            </a:r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– bias</a:t>
            </a:r>
            <a:endParaRPr lang="en-US" sz="2400" b="1" dirty="0" smtClean="0">
              <a:solidFill>
                <a:srgbClr val="008000"/>
              </a:solidFill>
              <a:latin typeface="Helvetica"/>
              <a:cs typeface="Helvetica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1582882" y="1713234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65402" y="1976092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feature1</a:t>
            </a:r>
            <a:endParaRPr lang="en-US" dirty="0">
              <a:latin typeface="Helvetica"/>
              <a:cs typeface="Helvetica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2603802" y="2591094"/>
            <a:ext cx="1941360" cy="58093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999686" y="1607778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"/>
                <a:cs typeface="Helvetica"/>
              </a:rPr>
              <a:t>ω</a:t>
            </a:r>
            <a:r>
              <a:rPr lang="en-US" sz="3600" baseline="-25000" dirty="0" smtClean="0">
                <a:latin typeface="Helvetica"/>
                <a:cs typeface="Helvetica"/>
              </a:rPr>
              <a:t>1</a:t>
            </a:r>
            <a:endParaRPr lang="en-US" sz="3600" baseline="-25000" dirty="0">
              <a:latin typeface="Helvetica"/>
              <a:cs typeface="Helvetica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2041178" y="704835"/>
            <a:ext cx="720329" cy="720329"/>
            <a:chOff x="580574" y="1822092"/>
            <a:chExt cx="720329" cy="720329"/>
          </a:xfrm>
        </p:grpSpPr>
        <p:sp>
          <p:nvSpPr>
            <p:cNvPr id="28" name="Oval 27"/>
            <p:cNvSpPr/>
            <p:nvPr/>
          </p:nvSpPr>
          <p:spPr>
            <a:xfrm>
              <a:off x="580574" y="1822092"/>
              <a:ext cx="720329" cy="720329"/>
            </a:xfrm>
            <a:prstGeom prst="ellipse">
              <a:avLst/>
            </a:prstGeom>
            <a:noFill/>
            <a:ln w="19050" cmpd="sng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3366FF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7811" y="1863567"/>
              <a:ext cx="412893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rgbClr val="3366FF"/>
                  </a:solidFill>
                  <a:latin typeface="Helvetica"/>
                  <a:cs typeface="Helvetica"/>
                </a:rPr>
                <a:t>1</a:t>
              </a:r>
              <a:endParaRPr lang="en-US" sz="3200" dirty="0">
                <a:solidFill>
                  <a:srgbClr val="3366FF"/>
                </a:solidFill>
                <a:latin typeface="Helvetica"/>
                <a:cs typeface="Helvetica"/>
              </a:endParaRPr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>
            <a:off x="2761507" y="1319674"/>
            <a:ext cx="1721855" cy="934435"/>
          </a:xfrm>
          <a:prstGeom prst="straightConnector1">
            <a:avLst/>
          </a:prstGeom>
          <a:ln w="25400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1083948" y="5480352"/>
            <a:ext cx="67988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rgbClr val="000000"/>
                </a:solidFill>
                <a:latin typeface="Helvetica"/>
                <a:cs typeface="Helvetica"/>
              </a:rPr>
              <a:t>Σ</a:t>
            </a:r>
            <a:r>
              <a:rPr lang="en-US" sz="2400" b="1" dirty="0" smtClean="0">
                <a:solidFill>
                  <a:srgbClr val="000000"/>
                </a:solidFill>
                <a:latin typeface="Helvetica"/>
                <a:cs typeface="Helvetica"/>
              </a:rPr>
              <a:t> = </a:t>
            </a:r>
            <a:r>
              <a:rPr lang="en-US" sz="2400" b="1" dirty="0" smtClean="0">
                <a:solidFill>
                  <a:srgbClr val="3366FF"/>
                </a:solidFill>
                <a:latin typeface="Helvetica"/>
                <a:cs typeface="Helvetica"/>
              </a:rPr>
              <a:t>ω</a:t>
            </a:r>
            <a:r>
              <a:rPr lang="en-US" sz="2400" b="1" baseline="-25000" dirty="0" smtClean="0">
                <a:solidFill>
                  <a:srgbClr val="3366FF"/>
                </a:solidFill>
                <a:latin typeface="Helvetica"/>
                <a:cs typeface="Helvetica"/>
              </a:rPr>
              <a:t>0</a:t>
            </a:r>
            <a:r>
              <a:rPr lang="en-US" sz="2400" b="1" dirty="0" smtClean="0">
                <a:solidFill>
                  <a:srgbClr val="3366FF"/>
                </a:solidFill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solidFill>
                  <a:srgbClr val="3366FF"/>
                </a:solidFill>
                <a:latin typeface="Helvetica"/>
                <a:cs typeface="Helvetica"/>
              </a:rPr>
              <a:t>0</a:t>
            </a:r>
            <a:r>
              <a:rPr lang="en-US" sz="2400" b="1" dirty="0" smtClean="0">
                <a:latin typeface="Helvetica"/>
                <a:cs typeface="Helvetica"/>
              </a:rPr>
              <a:t>+ω</a:t>
            </a:r>
            <a:r>
              <a:rPr lang="en-US" sz="2400" b="1" baseline="-25000" dirty="0" smtClean="0">
                <a:latin typeface="Helvetica"/>
                <a:cs typeface="Helvetica"/>
              </a:rPr>
              <a:t>1</a:t>
            </a:r>
            <a:r>
              <a:rPr lang="en-US" sz="2400" b="1" dirty="0" smtClean="0">
                <a:latin typeface="Helvetica"/>
                <a:cs typeface="Helvetica"/>
              </a:rPr>
              <a:t>x</a:t>
            </a:r>
            <a:r>
              <a:rPr lang="en-US" sz="2400" b="1" baseline="-25000" dirty="0" smtClean="0">
                <a:latin typeface="Helvetica"/>
                <a:cs typeface="Helvetica"/>
              </a:rPr>
              <a:t>1</a:t>
            </a:r>
            <a:r>
              <a:rPr lang="en-US" sz="2400" b="1" dirty="0" smtClean="0">
                <a:latin typeface="Helvetica"/>
                <a:cs typeface="Helvetica"/>
              </a:rPr>
              <a:t>+ω</a:t>
            </a:r>
            <a:r>
              <a:rPr lang="en-US" sz="2400" b="1" baseline="-25000" dirty="0" smtClean="0">
                <a:latin typeface="Helvetica"/>
                <a:cs typeface="Helvetica"/>
              </a:rPr>
              <a:t>2</a:t>
            </a:r>
            <a:r>
              <a:rPr lang="en-US" sz="2400" b="1" dirty="0" smtClean="0"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latin typeface="Helvetica"/>
                <a:cs typeface="Helvetica"/>
              </a:rPr>
              <a:t>2</a:t>
            </a:r>
            <a:r>
              <a:rPr lang="en-US" sz="2400" b="1" dirty="0" smtClean="0">
                <a:latin typeface="Helvetica"/>
                <a:cs typeface="Helvetica"/>
              </a:rPr>
              <a:t>+ω</a:t>
            </a:r>
            <a:r>
              <a:rPr lang="en-US" sz="2400" b="1" baseline="-25000" dirty="0" smtClean="0">
                <a:latin typeface="Helvetica"/>
                <a:cs typeface="Helvetica"/>
              </a:rPr>
              <a:t>3</a:t>
            </a:r>
            <a:r>
              <a:rPr lang="en-US" sz="2400" b="1" dirty="0" smtClean="0">
                <a:latin typeface="Helvetica"/>
                <a:cs typeface="Helvetica"/>
              </a:rPr>
              <a:t>x</a:t>
            </a:r>
            <a:r>
              <a:rPr lang="en-US" sz="2400" b="1" baseline="-25000" dirty="0" smtClean="0">
                <a:latin typeface="Helvetica"/>
                <a:cs typeface="Helvetica"/>
              </a:rPr>
              <a:t>3</a:t>
            </a:r>
            <a:r>
              <a:rPr lang="en-US" sz="2400" b="1" dirty="0" smtClean="0">
                <a:latin typeface="Helvetica"/>
                <a:cs typeface="Helvetica"/>
              </a:rPr>
              <a:t>+…+</a:t>
            </a:r>
            <a:r>
              <a:rPr lang="en-US" sz="2400" b="1" dirty="0" err="1" smtClean="0">
                <a:latin typeface="Helvetica"/>
                <a:cs typeface="Helvetica"/>
              </a:rPr>
              <a:t>ω</a:t>
            </a:r>
            <a:r>
              <a:rPr lang="en-US" sz="2400" b="1" baseline="-25000" dirty="0" err="1" smtClean="0">
                <a:latin typeface="Helvetica"/>
                <a:cs typeface="Helvetica"/>
              </a:rPr>
              <a:t>n</a:t>
            </a:r>
            <a:r>
              <a:rPr lang="en-US" sz="2400" b="1" dirty="0" err="1" smtClean="0">
                <a:latin typeface="Helvetica"/>
                <a:cs typeface="Helvetica"/>
              </a:rPr>
              <a:t>x</a:t>
            </a:r>
            <a:r>
              <a:rPr lang="en-US" sz="2400" b="1" baseline="-25000" dirty="0" err="1" smtClean="0">
                <a:latin typeface="Helvetica"/>
                <a:cs typeface="Helvetica"/>
              </a:rPr>
              <a:t>n</a:t>
            </a:r>
            <a:endParaRPr lang="en-US" sz="2400" baseline="-25000" dirty="0" smtClean="0"/>
          </a:p>
          <a:p>
            <a:endParaRPr lang="en-US" sz="2400" baseline="-25000" dirty="0"/>
          </a:p>
          <a:p>
            <a:r>
              <a:rPr lang="en-US" sz="2400" b="1" dirty="0">
                <a:solidFill>
                  <a:srgbClr val="000000"/>
                </a:solidFill>
                <a:latin typeface="Helvetica"/>
                <a:cs typeface="Helvetica"/>
              </a:rPr>
              <a:t>f</a:t>
            </a:r>
            <a:r>
              <a:rPr lang="en-US" sz="2400" b="1" dirty="0" smtClean="0">
                <a:solidFill>
                  <a:srgbClr val="000000"/>
                </a:solidFill>
                <a:latin typeface="Helvetica"/>
                <a:cs typeface="Helvetica"/>
              </a:rPr>
              <a:t> = f(</a:t>
            </a:r>
            <a:r>
              <a:rPr lang="en-US" sz="2400" b="1" dirty="0">
                <a:solidFill>
                  <a:srgbClr val="3366FF"/>
                </a:solidFill>
                <a:latin typeface="Helvetica"/>
                <a:cs typeface="Helvetica"/>
              </a:rPr>
              <a:t>ω</a:t>
            </a:r>
            <a:r>
              <a:rPr lang="en-US" sz="2400" b="1" baseline="-25000" dirty="0">
                <a:solidFill>
                  <a:srgbClr val="3366FF"/>
                </a:solidFill>
                <a:latin typeface="Helvetica"/>
                <a:cs typeface="Helvetica"/>
              </a:rPr>
              <a:t>0</a:t>
            </a:r>
            <a:r>
              <a:rPr lang="en-US" sz="2400" b="1" dirty="0">
                <a:solidFill>
                  <a:srgbClr val="3366FF"/>
                </a:solidFill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solidFill>
                  <a:srgbClr val="3366FF"/>
                </a:solidFill>
                <a:latin typeface="Helvetica"/>
                <a:cs typeface="Helvetica"/>
              </a:rPr>
              <a:t>0</a:t>
            </a:r>
            <a:r>
              <a:rPr lang="en-US" sz="2400" b="1" dirty="0">
                <a:latin typeface="Helvetica"/>
                <a:cs typeface="Helvetica"/>
              </a:rPr>
              <a:t>+ω</a:t>
            </a:r>
            <a:r>
              <a:rPr lang="en-US" sz="2400" b="1" baseline="-25000" dirty="0">
                <a:latin typeface="Helvetica"/>
                <a:cs typeface="Helvetica"/>
              </a:rPr>
              <a:t>1</a:t>
            </a:r>
            <a:r>
              <a:rPr lang="en-US" sz="2400" b="1" dirty="0"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latin typeface="Helvetica"/>
                <a:cs typeface="Helvetica"/>
              </a:rPr>
              <a:t>1</a:t>
            </a:r>
            <a:r>
              <a:rPr lang="en-US" sz="2400" b="1" dirty="0">
                <a:latin typeface="Helvetica"/>
                <a:cs typeface="Helvetica"/>
              </a:rPr>
              <a:t>+ω</a:t>
            </a:r>
            <a:r>
              <a:rPr lang="en-US" sz="2400" b="1" baseline="-25000" dirty="0">
                <a:latin typeface="Helvetica"/>
                <a:cs typeface="Helvetica"/>
              </a:rPr>
              <a:t>2</a:t>
            </a:r>
            <a:r>
              <a:rPr lang="en-US" sz="2400" b="1" dirty="0"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latin typeface="Helvetica"/>
                <a:cs typeface="Helvetica"/>
              </a:rPr>
              <a:t>2</a:t>
            </a:r>
            <a:r>
              <a:rPr lang="en-US" sz="2400" b="1" dirty="0">
                <a:latin typeface="Helvetica"/>
                <a:cs typeface="Helvetica"/>
              </a:rPr>
              <a:t>+ω</a:t>
            </a:r>
            <a:r>
              <a:rPr lang="en-US" sz="2400" b="1" baseline="-25000" dirty="0">
                <a:latin typeface="Helvetica"/>
                <a:cs typeface="Helvetica"/>
              </a:rPr>
              <a:t>3</a:t>
            </a:r>
            <a:r>
              <a:rPr lang="en-US" sz="2400" b="1" dirty="0"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latin typeface="Helvetica"/>
                <a:cs typeface="Helvetica"/>
              </a:rPr>
              <a:t>3</a:t>
            </a:r>
            <a:r>
              <a:rPr lang="en-US" sz="2400" b="1" dirty="0">
                <a:latin typeface="Helvetica"/>
                <a:cs typeface="Helvetica"/>
              </a:rPr>
              <a:t>+…+</a:t>
            </a:r>
            <a:r>
              <a:rPr lang="en-US" sz="2400" b="1" dirty="0" err="1" smtClean="0">
                <a:latin typeface="Helvetica"/>
                <a:cs typeface="Helvetica"/>
              </a:rPr>
              <a:t>ω</a:t>
            </a:r>
            <a:r>
              <a:rPr lang="en-US" sz="2400" b="1" baseline="-25000" dirty="0" err="1" smtClean="0">
                <a:latin typeface="Helvetica"/>
                <a:cs typeface="Helvetica"/>
              </a:rPr>
              <a:t>n</a:t>
            </a:r>
            <a:r>
              <a:rPr lang="en-US" sz="2400" b="1" dirty="0" err="1" smtClean="0">
                <a:latin typeface="Helvetica"/>
                <a:cs typeface="Helvetica"/>
              </a:rPr>
              <a:t>x</a:t>
            </a:r>
            <a:r>
              <a:rPr lang="en-US" sz="2400" b="1" baseline="-25000" dirty="0" err="1" smtClean="0">
                <a:latin typeface="Helvetica"/>
                <a:cs typeface="Helvetica"/>
              </a:rPr>
              <a:t>n</a:t>
            </a:r>
            <a:r>
              <a:rPr lang="en-US" sz="2400" b="1" dirty="0" smtClean="0">
                <a:solidFill>
                  <a:srgbClr val="000000"/>
                </a:solidFill>
                <a:latin typeface="Helvetica"/>
                <a:cs typeface="Helvetica"/>
              </a:rPr>
              <a:t>)</a:t>
            </a:r>
            <a:endParaRPr lang="en-US" sz="2400" baseline="-25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69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01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409700" y="1769840"/>
            <a:ext cx="6324600" cy="3288732"/>
            <a:chOff x="1409700" y="1769840"/>
            <a:chExt cx="6324600" cy="328873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09700" y="1769840"/>
              <a:ext cx="6324600" cy="274320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1715073" y="4535352"/>
              <a:ext cx="587331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rgbClr val="000000"/>
                  </a:solidFill>
                  <a:latin typeface="Helvetica"/>
                  <a:cs typeface="Helvetica"/>
                </a:rPr>
                <a:t>z</a:t>
              </a:r>
              <a:r>
                <a:rPr lang="en-US" sz="2800" b="1" dirty="0" smtClean="0">
                  <a:solidFill>
                    <a:srgbClr val="000000"/>
                  </a:solidFill>
                  <a:latin typeface="Helvetica"/>
                  <a:cs typeface="Helvetica"/>
                </a:rPr>
                <a:t> = </a:t>
              </a:r>
              <a:r>
                <a:rPr lang="en-US" sz="2800" b="1" dirty="0" smtClean="0">
                  <a:solidFill>
                    <a:srgbClr val="3366FF"/>
                  </a:solidFill>
                  <a:latin typeface="Helvetica"/>
                  <a:cs typeface="Helvetica"/>
                </a:rPr>
                <a:t>ω</a:t>
              </a:r>
              <a:r>
                <a:rPr lang="en-US" sz="2800" b="1" baseline="-25000" dirty="0" smtClean="0">
                  <a:solidFill>
                    <a:srgbClr val="3366FF"/>
                  </a:solidFill>
                  <a:latin typeface="Helvetica"/>
                  <a:cs typeface="Helvetica"/>
                </a:rPr>
                <a:t>0</a:t>
              </a:r>
              <a:r>
                <a:rPr lang="en-US" sz="2800" b="1" dirty="0" smtClean="0">
                  <a:solidFill>
                    <a:srgbClr val="3366FF"/>
                  </a:solidFill>
                  <a:latin typeface="Helvetica"/>
                  <a:cs typeface="Helvetica"/>
                </a:rPr>
                <a:t>x</a:t>
              </a:r>
              <a:r>
                <a:rPr lang="en-US" sz="2800" b="1" baseline="-25000" dirty="0" smtClean="0">
                  <a:solidFill>
                    <a:srgbClr val="3366FF"/>
                  </a:solidFill>
                  <a:latin typeface="Helvetica"/>
                  <a:cs typeface="Helvetica"/>
                </a:rPr>
                <a:t>0</a:t>
              </a:r>
              <a:r>
                <a:rPr lang="en-US" sz="2800" b="1" dirty="0">
                  <a:latin typeface="Helvetica"/>
                  <a:cs typeface="Helvetica"/>
                </a:rPr>
                <a:t>+ω</a:t>
              </a:r>
              <a:r>
                <a:rPr lang="en-US" sz="2800" b="1" baseline="-25000" dirty="0">
                  <a:latin typeface="Helvetica"/>
                  <a:cs typeface="Helvetica"/>
                </a:rPr>
                <a:t>1</a:t>
              </a:r>
              <a:r>
                <a:rPr lang="en-US" sz="2800" b="1" dirty="0">
                  <a:latin typeface="Helvetica"/>
                  <a:cs typeface="Helvetica"/>
                </a:rPr>
                <a:t>x</a:t>
              </a:r>
              <a:r>
                <a:rPr lang="en-US" sz="2800" b="1" baseline="-25000" dirty="0">
                  <a:latin typeface="Helvetica"/>
                  <a:cs typeface="Helvetica"/>
                </a:rPr>
                <a:t>1</a:t>
              </a:r>
              <a:r>
                <a:rPr lang="en-US" sz="2800" b="1" dirty="0">
                  <a:latin typeface="Helvetica"/>
                  <a:cs typeface="Helvetica"/>
                </a:rPr>
                <a:t>+ω</a:t>
              </a:r>
              <a:r>
                <a:rPr lang="en-US" sz="2800" b="1" baseline="-25000" dirty="0">
                  <a:latin typeface="Helvetica"/>
                  <a:cs typeface="Helvetica"/>
                </a:rPr>
                <a:t>2</a:t>
              </a:r>
              <a:r>
                <a:rPr lang="en-US" sz="2800" b="1" dirty="0">
                  <a:latin typeface="Helvetica"/>
                  <a:cs typeface="Helvetica"/>
                </a:rPr>
                <a:t>x</a:t>
              </a:r>
              <a:r>
                <a:rPr lang="en-US" sz="2800" b="1" baseline="-25000" dirty="0">
                  <a:latin typeface="Helvetica"/>
                  <a:cs typeface="Helvetica"/>
                </a:rPr>
                <a:t>2</a:t>
              </a:r>
              <a:r>
                <a:rPr lang="en-US" sz="2800" b="1" dirty="0">
                  <a:latin typeface="Helvetica"/>
                  <a:cs typeface="Helvetica"/>
                </a:rPr>
                <a:t>+ω</a:t>
              </a:r>
              <a:r>
                <a:rPr lang="en-US" sz="2800" b="1" baseline="-25000" dirty="0">
                  <a:latin typeface="Helvetica"/>
                  <a:cs typeface="Helvetica"/>
                </a:rPr>
                <a:t>3</a:t>
              </a:r>
              <a:r>
                <a:rPr lang="en-US" sz="2800" b="1" dirty="0">
                  <a:latin typeface="Helvetica"/>
                  <a:cs typeface="Helvetica"/>
                </a:rPr>
                <a:t>x</a:t>
              </a:r>
              <a:r>
                <a:rPr lang="en-US" sz="2800" b="1" baseline="-25000" dirty="0">
                  <a:latin typeface="Helvetica"/>
                  <a:cs typeface="Helvetica"/>
                </a:rPr>
                <a:t>3</a:t>
              </a:r>
              <a:r>
                <a:rPr lang="en-US" sz="2800" b="1" dirty="0">
                  <a:latin typeface="Helvetica"/>
                  <a:cs typeface="Helvetica"/>
                </a:rPr>
                <a:t>+…+</a:t>
              </a:r>
              <a:r>
                <a:rPr lang="en-US" sz="2800" b="1" dirty="0" err="1">
                  <a:latin typeface="Helvetica"/>
                  <a:cs typeface="Helvetica"/>
                </a:rPr>
                <a:t>ω</a:t>
              </a:r>
              <a:r>
                <a:rPr lang="en-US" sz="2800" b="1" baseline="-25000" dirty="0" err="1">
                  <a:latin typeface="Helvetica"/>
                  <a:cs typeface="Helvetica"/>
                </a:rPr>
                <a:t>n</a:t>
              </a:r>
              <a:r>
                <a:rPr lang="en-US" sz="2800" b="1" dirty="0" err="1">
                  <a:latin typeface="Helvetica"/>
                  <a:cs typeface="Helvetica"/>
                </a:rPr>
                <a:t>x</a:t>
              </a:r>
              <a:r>
                <a:rPr lang="en-US" sz="2800" b="1" baseline="-25000" dirty="0" err="1">
                  <a:latin typeface="Helvetica"/>
                  <a:cs typeface="Helvetica"/>
                </a:rPr>
                <a:t>n</a:t>
              </a:r>
              <a:endParaRPr lang="en-US" sz="2800" baseline="-25000" dirty="0"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391156" y="2011701"/>
              <a:ext cx="1341799" cy="1007676"/>
              <a:chOff x="5391156" y="2011701"/>
              <a:chExt cx="1341799" cy="1007676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5391156" y="2261636"/>
                <a:ext cx="1341799" cy="75774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5807123" y="2011701"/>
                <a:ext cx="662264" cy="45194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aphicFrame>
          <p:nvGraphicFramePr>
            <p:cNvPr id="8" name="Object 7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959037148"/>
                </p:ext>
              </p:extLst>
            </p:nvPr>
          </p:nvGraphicFramePr>
          <p:xfrm>
            <a:off x="5494232" y="2083591"/>
            <a:ext cx="1343577" cy="12250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99" name="Equation" r:id="rId4" imgW="431800" imgH="393700" progId="Equation.3">
                    <p:embed/>
                  </p:oleObj>
                </mc:Choice>
                <mc:Fallback>
                  <p:oleObj name="Equation" r:id="rId4" imgW="4318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5494232" y="2083591"/>
                          <a:ext cx="1343577" cy="122502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27000" y="348823"/>
            <a:ext cx="8686800" cy="1163403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rgbClr val="376092"/>
                </a:solidFill>
                <a:latin typeface="Chalkboard"/>
                <a:cs typeface="Chalkboard"/>
              </a:rPr>
              <a:t>More activation function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1986462"/>
              </p:ext>
            </p:extLst>
          </p:nvPr>
        </p:nvGraphicFramePr>
        <p:xfrm>
          <a:off x="306346" y="5382057"/>
          <a:ext cx="2608262" cy="1225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0" name="Equation" r:id="rId6" imgW="838200" imgH="393700" progId="Equation.3">
                  <p:embed/>
                </p:oleObj>
              </mc:Choice>
              <mc:Fallback>
                <p:oleObj name="Equation" r:id="rId6" imgW="838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06346" y="5382057"/>
                        <a:ext cx="2608262" cy="1225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5448891"/>
              </p:ext>
            </p:extLst>
          </p:nvPr>
        </p:nvGraphicFramePr>
        <p:xfrm>
          <a:off x="4147054" y="5382057"/>
          <a:ext cx="4189413" cy="1225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1" name="Equation" r:id="rId8" imgW="1346200" imgH="393700" progId="Equation.3">
                  <p:embed/>
                </p:oleObj>
              </mc:Choice>
              <mc:Fallback>
                <p:oleObj name="Equation" r:id="rId8" imgW="1346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47054" y="5382057"/>
                        <a:ext cx="4189413" cy="1225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1079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589592" y="2852606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5" name="Oval 4"/>
          <p:cNvSpPr/>
          <p:nvPr/>
        </p:nvSpPr>
        <p:spPr>
          <a:xfrm>
            <a:off x="1589592" y="4045200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26188" y="1005348"/>
            <a:ext cx="5268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X</a:t>
            </a:r>
          </a:p>
        </p:txBody>
      </p:sp>
      <p:sp>
        <p:nvSpPr>
          <p:cNvPr id="7" name="Oval 6"/>
          <p:cNvSpPr/>
          <p:nvPr/>
        </p:nvSpPr>
        <p:spPr>
          <a:xfrm>
            <a:off x="4528735" y="1952721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45162" y="2034970"/>
            <a:ext cx="498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 smtClean="0">
                <a:latin typeface="Helvetica"/>
                <a:cs typeface="Helvetica"/>
              </a:rPr>
              <a:t>Σ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9" name="Straight Arrow Connector 8"/>
          <p:cNvCxnSpPr>
            <a:stCxn id="24" idx="3"/>
            <a:endCxn id="7" idx="2"/>
          </p:cNvCxnSpPr>
          <p:nvPr/>
        </p:nvCxnSpPr>
        <p:spPr>
          <a:xfrm>
            <a:off x="2597092" y="2160758"/>
            <a:ext cx="1931643" cy="26367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8" idx="3"/>
          </p:cNvCxnSpPr>
          <p:nvPr/>
        </p:nvCxnSpPr>
        <p:spPr>
          <a:xfrm flipV="1">
            <a:off x="2584997" y="2674362"/>
            <a:ext cx="1943738" cy="182402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508448" y="2424435"/>
            <a:ext cx="701525" cy="519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209973" y="1966476"/>
            <a:ext cx="4796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31394" y="2031788"/>
            <a:ext cx="3642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f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14" name="Straight Connector 13"/>
          <p:cNvCxnSpPr>
            <a:stCxn id="7" idx="0"/>
            <a:endCxn id="7" idx="4"/>
          </p:cNvCxnSpPr>
          <p:nvPr/>
        </p:nvCxnSpPr>
        <p:spPr>
          <a:xfrm>
            <a:off x="5000449" y="1952721"/>
            <a:ext cx="0" cy="94342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3164" y="432568"/>
            <a:ext cx="14380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Input</a:t>
            </a:r>
            <a:endParaRPr lang="en-US" sz="4000" b="1" dirty="0"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13737" y="1079444"/>
            <a:ext cx="1865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Output</a:t>
            </a:r>
            <a:endParaRPr lang="en-US" sz="4000" b="1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553307" y="3138836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feature2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553307" y="4313716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feature3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99686" y="851408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3366FF"/>
                </a:solidFill>
                <a:latin typeface="Helvetica"/>
                <a:cs typeface="Helvetica"/>
              </a:rPr>
              <a:t>ω</a:t>
            </a:r>
            <a:r>
              <a:rPr lang="en-US" sz="3600" baseline="-25000" dirty="0">
                <a:solidFill>
                  <a:srgbClr val="3366FF"/>
                </a:solidFill>
                <a:latin typeface="Helvetica"/>
                <a:cs typeface="Helvetica"/>
              </a:rPr>
              <a:t>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99686" y="2235295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"/>
                <a:cs typeface="Helvetica"/>
              </a:rPr>
              <a:t>ω</a:t>
            </a:r>
            <a:r>
              <a:rPr lang="en-US" sz="3600" baseline="-25000" dirty="0">
                <a:latin typeface="Helvetica"/>
                <a:cs typeface="Helvetica"/>
              </a:rPr>
              <a:t>2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99686" y="2913099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"/>
                <a:cs typeface="Helvetica"/>
              </a:rPr>
              <a:t>ω</a:t>
            </a:r>
            <a:r>
              <a:rPr lang="en-US" sz="3600" baseline="-25000" dirty="0">
                <a:latin typeface="Helvetica"/>
                <a:cs typeface="Helvetica"/>
              </a:rPr>
              <a:t>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460233" y="3016266"/>
            <a:ext cx="336522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X – input data</a:t>
            </a:r>
          </a:p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y – output target</a:t>
            </a:r>
          </a:p>
          <a:p>
            <a:r>
              <a:rPr lang="en-US" sz="2400" dirty="0" err="1" smtClean="0">
                <a:solidFill>
                  <a:srgbClr val="008000"/>
                </a:solidFill>
                <a:latin typeface="Helvetica"/>
                <a:cs typeface="Helvetica"/>
              </a:rPr>
              <a:t>ω</a:t>
            </a:r>
            <a:r>
              <a:rPr lang="en-US" sz="2400" baseline="-25000" dirty="0" err="1" smtClean="0">
                <a:solidFill>
                  <a:srgbClr val="008000"/>
                </a:solidFill>
                <a:latin typeface="Helvetica"/>
                <a:cs typeface="Helvetica"/>
              </a:rPr>
              <a:t>i</a:t>
            </a:r>
            <a:r>
              <a:rPr lang="en-US" sz="2400" baseline="-25000" dirty="0" smtClean="0">
                <a:solidFill>
                  <a:srgbClr val="008000"/>
                </a:solidFill>
                <a:latin typeface="Helvetica"/>
                <a:cs typeface="Helvetica"/>
              </a:rPr>
              <a:t> </a:t>
            </a:r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– weights</a:t>
            </a:r>
          </a:p>
          <a:p>
            <a:r>
              <a:rPr lang="en-US" sz="2400" b="1" dirty="0" err="1" smtClean="0">
                <a:solidFill>
                  <a:srgbClr val="008000"/>
                </a:solidFill>
                <a:latin typeface="Helvetica"/>
                <a:cs typeface="Helvetica"/>
              </a:rPr>
              <a:t>Σ</a:t>
            </a:r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 – summation</a:t>
            </a:r>
          </a:p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f – activation function</a:t>
            </a:r>
          </a:p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Blue circle </a:t>
            </a:r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– bias</a:t>
            </a:r>
            <a:endParaRPr lang="en-US" sz="2400" b="1" dirty="0" smtClean="0">
              <a:solidFill>
                <a:srgbClr val="008000"/>
              </a:solidFill>
              <a:latin typeface="Helvetica"/>
              <a:cs typeface="Helvetica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1582882" y="1713234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65402" y="1976092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feature1</a:t>
            </a:r>
            <a:endParaRPr lang="en-US" dirty="0">
              <a:latin typeface="Helvetica"/>
              <a:cs typeface="Helvetica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2603802" y="2591094"/>
            <a:ext cx="1941360" cy="58093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999686" y="1607778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"/>
                <a:cs typeface="Helvetica"/>
              </a:rPr>
              <a:t>ω</a:t>
            </a:r>
            <a:r>
              <a:rPr lang="en-US" sz="3600" baseline="-25000" dirty="0" smtClean="0">
                <a:latin typeface="Helvetica"/>
                <a:cs typeface="Helvetica"/>
              </a:rPr>
              <a:t>1</a:t>
            </a:r>
            <a:endParaRPr lang="en-US" sz="3600" baseline="-25000" dirty="0">
              <a:latin typeface="Helvetica"/>
              <a:cs typeface="Helvetica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2041178" y="704835"/>
            <a:ext cx="720329" cy="720329"/>
            <a:chOff x="580574" y="1822092"/>
            <a:chExt cx="720329" cy="720329"/>
          </a:xfrm>
        </p:grpSpPr>
        <p:sp>
          <p:nvSpPr>
            <p:cNvPr id="28" name="Oval 27"/>
            <p:cNvSpPr/>
            <p:nvPr/>
          </p:nvSpPr>
          <p:spPr>
            <a:xfrm>
              <a:off x="580574" y="1822092"/>
              <a:ext cx="720329" cy="720329"/>
            </a:xfrm>
            <a:prstGeom prst="ellipse">
              <a:avLst/>
            </a:prstGeom>
            <a:noFill/>
            <a:ln w="19050" cmpd="sng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3366FF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7811" y="1863567"/>
              <a:ext cx="412893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rgbClr val="3366FF"/>
                  </a:solidFill>
                  <a:latin typeface="Helvetica"/>
                  <a:cs typeface="Helvetica"/>
                </a:rPr>
                <a:t>1</a:t>
              </a:r>
              <a:endParaRPr lang="en-US" sz="3200" dirty="0">
                <a:solidFill>
                  <a:srgbClr val="3366FF"/>
                </a:solidFill>
                <a:latin typeface="Helvetica"/>
                <a:cs typeface="Helvetica"/>
              </a:endParaRPr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>
            <a:off x="2761507" y="1319674"/>
            <a:ext cx="1721855" cy="934435"/>
          </a:xfrm>
          <a:prstGeom prst="straightConnector1">
            <a:avLst/>
          </a:prstGeom>
          <a:ln w="25400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1083948" y="5377252"/>
            <a:ext cx="6798827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 smtClean="0">
                <a:solidFill>
                  <a:srgbClr val="000000"/>
                </a:solidFill>
                <a:latin typeface="Helvetica"/>
                <a:cs typeface="Helvetica"/>
              </a:rPr>
              <a:t>Σ</a:t>
            </a:r>
            <a:r>
              <a:rPr lang="en-US" sz="2400" b="1" dirty="0" smtClean="0">
                <a:solidFill>
                  <a:srgbClr val="000000"/>
                </a:solidFill>
                <a:latin typeface="Helvetica"/>
                <a:cs typeface="Helvetica"/>
              </a:rPr>
              <a:t> = </a:t>
            </a:r>
            <a:r>
              <a:rPr lang="en-US" sz="2400" b="1" dirty="0" smtClean="0">
                <a:solidFill>
                  <a:srgbClr val="3366FF"/>
                </a:solidFill>
                <a:latin typeface="Helvetica"/>
                <a:cs typeface="Helvetica"/>
              </a:rPr>
              <a:t>ω</a:t>
            </a:r>
            <a:r>
              <a:rPr lang="en-US" sz="2400" b="1" baseline="-25000" dirty="0" smtClean="0">
                <a:solidFill>
                  <a:srgbClr val="3366FF"/>
                </a:solidFill>
                <a:latin typeface="Helvetica"/>
                <a:cs typeface="Helvetica"/>
              </a:rPr>
              <a:t>0</a:t>
            </a:r>
            <a:r>
              <a:rPr lang="en-US" sz="2400" b="1" dirty="0" smtClean="0">
                <a:solidFill>
                  <a:srgbClr val="3366FF"/>
                </a:solidFill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solidFill>
                  <a:srgbClr val="3366FF"/>
                </a:solidFill>
                <a:latin typeface="Helvetica"/>
                <a:cs typeface="Helvetica"/>
              </a:rPr>
              <a:t>0</a:t>
            </a:r>
            <a:r>
              <a:rPr lang="en-US" sz="2400" b="1" dirty="0" smtClean="0">
                <a:latin typeface="Helvetica"/>
                <a:cs typeface="Helvetica"/>
              </a:rPr>
              <a:t>+ω</a:t>
            </a:r>
            <a:r>
              <a:rPr lang="en-US" sz="2400" b="1" baseline="-25000" dirty="0" smtClean="0">
                <a:latin typeface="Helvetica"/>
                <a:cs typeface="Helvetica"/>
              </a:rPr>
              <a:t>1</a:t>
            </a:r>
            <a:r>
              <a:rPr lang="en-US" sz="2400" b="1" dirty="0" smtClean="0">
                <a:latin typeface="Helvetica"/>
                <a:cs typeface="Helvetica"/>
              </a:rPr>
              <a:t>x</a:t>
            </a:r>
            <a:r>
              <a:rPr lang="en-US" sz="2400" b="1" baseline="-25000" dirty="0" smtClean="0">
                <a:latin typeface="Helvetica"/>
                <a:cs typeface="Helvetica"/>
              </a:rPr>
              <a:t>1</a:t>
            </a:r>
            <a:r>
              <a:rPr lang="en-US" sz="2400" b="1" dirty="0" smtClean="0">
                <a:latin typeface="Helvetica"/>
                <a:cs typeface="Helvetica"/>
              </a:rPr>
              <a:t>+ω</a:t>
            </a:r>
            <a:r>
              <a:rPr lang="en-US" sz="2400" b="1" baseline="-25000" dirty="0" smtClean="0">
                <a:latin typeface="Helvetica"/>
                <a:cs typeface="Helvetica"/>
              </a:rPr>
              <a:t>2</a:t>
            </a:r>
            <a:r>
              <a:rPr lang="en-US" sz="2400" b="1" dirty="0" smtClean="0"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latin typeface="Helvetica"/>
                <a:cs typeface="Helvetica"/>
              </a:rPr>
              <a:t>2</a:t>
            </a:r>
            <a:r>
              <a:rPr lang="en-US" sz="2400" b="1" dirty="0" smtClean="0">
                <a:latin typeface="Helvetica"/>
                <a:cs typeface="Helvetica"/>
              </a:rPr>
              <a:t>+ω</a:t>
            </a:r>
            <a:r>
              <a:rPr lang="en-US" sz="2400" b="1" baseline="-25000" dirty="0" smtClean="0">
                <a:latin typeface="Helvetica"/>
                <a:cs typeface="Helvetica"/>
              </a:rPr>
              <a:t>3</a:t>
            </a:r>
            <a:r>
              <a:rPr lang="en-US" sz="2400" b="1" dirty="0" smtClean="0">
                <a:latin typeface="Helvetica"/>
                <a:cs typeface="Helvetica"/>
              </a:rPr>
              <a:t>x</a:t>
            </a:r>
            <a:r>
              <a:rPr lang="en-US" sz="2400" b="1" baseline="-25000" dirty="0" smtClean="0">
                <a:latin typeface="Helvetica"/>
                <a:cs typeface="Helvetica"/>
              </a:rPr>
              <a:t>3</a:t>
            </a:r>
            <a:r>
              <a:rPr lang="en-US" sz="2400" b="1" dirty="0" smtClean="0">
                <a:latin typeface="Helvetica"/>
                <a:cs typeface="Helvetica"/>
              </a:rPr>
              <a:t>+…+</a:t>
            </a:r>
            <a:r>
              <a:rPr lang="en-US" sz="2400" b="1" dirty="0" err="1" smtClean="0">
                <a:latin typeface="Helvetica"/>
                <a:cs typeface="Helvetica"/>
              </a:rPr>
              <a:t>ω</a:t>
            </a:r>
            <a:r>
              <a:rPr lang="en-US" sz="2400" b="1" baseline="-25000" dirty="0" err="1" smtClean="0">
                <a:latin typeface="Helvetica"/>
                <a:cs typeface="Helvetica"/>
              </a:rPr>
              <a:t>n</a:t>
            </a:r>
            <a:r>
              <a:rPr lang="en-US" sz="2400" b="1" dirty="0" err="1" smtClean="0">
                <a:latin typeface="Helvetica"/>
                <a:cs typeface="Helvetica"/>
              </a:rPr>
              <a:t>x</a:t>
            </a:r>
            <a:r>
              <a:rPr lang="en-US" sz="2400" b="1" baseline="-25000" dirty="0" err="1" smtClean="0">
                <a:latin typeface="Helvetica"/>
                <a:cs typeface="Helvetica"/>
              </a:rPr>
              <a:t>n</a:t>
            </a:r>
            <a:endParaRPr lang="en-US" sz="2400" baseline="-25000" dirty="0"/>
          </a:p>
          <a:p>
            <a:r>
              <a:rPr lang="en-US" sz="2400" b="1" dirty="0">
                <a:solidFill>
                  <a:srgbClr val="000000"/>
                </a:solidFill>
                <a:latin typeface="Helvetica"/>
                <a:cs typeface="Helvetica"/>
              </a:rPr>
              <a:t>f</a:t>
            </a:r>
            <a:r>
              <a:rPr lang="en-US" sz="2400" b="1" dirty="0" smtClean="0">
                <a:solidFill>
                  <a:srgbClr val="000000"/>
                </a:solidFill>
                <a:latin typeface="Helvetica"/>
                <a:cs typeface="Helvetica"/>
              </a:rPr>
              <a:t> = f(</a:t>
            </a:r>
            <a:r>
              <a:rPr lang="en-US" sz="2400" b="1" dirty="0">
                <a:solidFill>
                  <a:srgbClr val="3366FF"/>
                </a:solidFill>
                <a:latin typeface="Helvetica"/>
                <a:cs typeface="Helvetica"/>
              </a:rPr>
              <a:t>ω</a:t>
            </a:r>
            <a:r>
              <a:rPr lang="en-US" sz="2400" b="1" baseline="-25000" dirty="0">
                <a:solidFill>
                  <a:srgbClr val="3366FF"/>
                </a:solidFill>
                <a:latin typeface="Helvetica"/>
                <a:cs typeface="Helvetica"/>
              </a:rPr>
              <a:t>0</a:t>
            </a:r>
            <a:r>
              <a:rPr lang="en-US" sz="2400" b="1" dirty="0">
                <a:solidFill>
                  <a:srgbClr val="3366FF"/>
                </a:solidFill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solidFill>
                  <a:srgbClr val="3366FF"/>
                </a:solidFill>
                <a:latin typeface="Helvetica"/>
                <a:cs typeface="Helvetica"/>
              </a:rPr>
              <a:t>0</a:t>
            </a:r>
            <a:r>
              <a:rPr lang="en-US" sz="2400" b="1" dirty="0">
                <a:latin typeface="Helvetica"/>
                <a:cs typeface="Helvetica"/>
              </a:rPr>
              <a:t>+ω</a:t>
            </a:r>
            <a:r>
              <a:rPr lang="en-US" sz="2400" b="1" baseline="-25000" dirty="0">
                <a:latin typeface="Helvetica"/>
                <a:cs typeface="Helvetica"/>
              </a:rPr>
              <a:t>1</a:t>
            </a:r>
            <a:r>
              <a:rPr lang="en-US" sz="2400" b="1" dirty="0"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latin typeface="Helvetica"/>
                <a:cs typeface="Helvetica"/>
              </a:rPr>
              <a:t>1</a:t>
            </a:r>
            <a:r>
              <a:rPr lang="en-US" sz="2400" b="1" dirty="0">
                <a:latin typeface="Helvetica"/>
                <a:cs typeface="Helvetica"/>
              </a:rPr>
              <a:t>+ω</a:t>
            </a:r>
            <a:r>
              <a:rPr lang="en-US" sz="2400" b="1" baseline="-25000" dirty="0">
                <a:latin typeface="Helvetica"/>
                <a:cs typeface="Helvetica"/>
              </a:rPr>
              <a:t>2</a:t>
            </a:r>
            <a:r>
              <a:rPr lang="en-US" sz="2400" b="1" dirty="0"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latin typeface="Helvetica"/>
                <a:cs typeface="Helvetica"/>
              </a:rPr>
              <a:t>2</a:t>
            </a:r>
            <a:r>
              <a:rPr lang="en-US" sz="2400" b="1" dirty="0">
                <a:latin typeface="Helvetica"/>
                <a:cs typeface="Helvetica"/>
              </a:rPr>
              <a:t>+ω</a:t>
            </a:r>
            <a:r>
              <a:rPr lang="en-US" sz="2400" b="1" baseline="-25000" dirty="0">
                <a:latin typeface="Helvetica"/>
                <a:cs typeface="Helvetica"/>
              </a:rPr>
              <a:t>3</a:t>
            </a:r>
            <a:r>
              <a:rPr lang="en-US" sz="2400" b="1" dirty="0">
                <a:latin typeface="Helvetica"/>
                <a:cs typeface="Helvetica"/>
              </a:rPr>
              <a:t>x</a:t>
            </a:r>
            <a:r>
              <a:rPr lang="en-US" sz="2400" b="1" baseline="-25000" dirty="0">
                <a:latin typeface="Helvetica"/>
                <a:cs typeface="Helvetica"/>
              </a:rPr>
              <a:t>3</a:t>
            </a:r>
            <a:r>
              <a:rPr lang="en-US" sz="2400" b="1" dirty="0">
                <a:latin typeface="Helvetica"/>
                <a:cs typeface="Helvetica"/>
              </a:rPr>
              <a:t>+…+</a:t>
            </a:r>
            <a:r>
              <a:rPr lang="en-US" sz="2400" b="1" dirty="0" err="1" smtClean="0">
                <a:latin typeface="Helvetica"/>
                <a:cs typeface="Helvetica"/>
              </a:rPr>
              <a:t>ω</a:t>
            </a:r>
            <a:r>
              <a:rPr lang="en-US" sz="2400" b="1" baseline="-25000" dirty="0" err="1" smtClean="0">
                <a:latin typeface="Helvetica"/>
                <a:cs typeface="Helvetica"/>
              </a:rPr>
              <a:t>n</a:t>
            </a:r>
            <a:r>
              <a:rPr lang="en-US" sz="2400" b="1" dirty="0" err="1" smtClean="0">
                <a:latin typeface="Helvetica"/>
                <a:cs typeface="Helvetica"/>
              </a:rPr>
              <a:t>x</a:t>
            </a:r>
            <a:r>
              <a:rPr lang="en-US" sz="2400" b="1" baseline="-25000" dirty="0" err="1" smtClean="0">
                <a:latin typeface="Helvetica"/>
                <a:cs typeface="Helvetica"/>
              </a:rPr>
              <a:t>n</a:t>
            </a:r>
            <a:r>
              <a:rPr lang="en-US" sz="2400" b="1" dirty="0" smtClean="0">
                <a:solidFill>
                  <a:srgbClr val="000000"/>
                </a:solidFill>
                <a:latin typeface="Helvetica"/>
                <a:cs typeface="Helvetica"/>
              </a:rPr>
              <a:t>)</a:t>
            </a:r>
          </a:p>
          <a:p>
            <a:r>
              <a:rPr lang="en-US" sz="2400" b="1" dirty="0" smtClean="0">
                <a:solidFill>
                  <a:srgbClr val="000000"/>
                </a:solidFill>
                <a:latin typeface="Helvetica"/>
                <a:cs typeface="Helvetica"/>
              </a:rPr>
              <a:t>y = f (This is our estimation)</a:t>
            </a:r>
          </a:p>
        </p:txBody>
      </p:sp>
    </p:spTree>
    <p:extLst>
      <p:ext uri="{BB962C8B-B14F-4D97-AF65-F5344CB8AC3E}">
        <p14:creationId xmlns:p14="http://schemas.microsoft.com/office/powerpoint/2010/main" val="4154490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589592" y="2852606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5" name="Oval 4"/>
          <p:cNvSpPr/>
          <p:nvPr/>
        </p:nvSpPr>
        <p:spPr>
          <a:xfrm>
            <a:off x="1589592" y="4045200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326188" y="1005348"/>
            <a:ext cx="5268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X</a:t>
            </a:r>
          </a:p>
        </p:txBody>
      </p:sp>
      <p:sp>
        <p:nvSpPr>
          <p:cNvPr id="7" name="Oval 6"/>
          <p:cNvSpPr/>
          <p:nvPr/>
        </p:nvSpPr>
        <p:spPr>
          <a:xfrm>
            <a:off x="4528735" y="1952721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45162" y="2034970"/>
            <a:ext cx="498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 smtClean="0">
                <a:latin typeface="Helvetica"/>
                <a:cs typeface="Helvetica"/>
              </a:rPr>
              <a:t>Σ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9" name="Straight Arrow Connector 8"/>
          <p:cNvCxnSpPr>
            <a:stCxn id="24" idx="3"/>
            <a:endCxn id="7" idx="2"/>
          </p:cNvCxnSpPr>
          <p:nvPr/>
        </p:nvCxnSpPr>
        <p:spPr>
          <a:xfrm>
            <a:off x="2597092" y="2160758"/>
            <a:ext cx="1931643" cy="26367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8" idx="3"/>
          </p:cNvCxnSpPr>
          <p:nvPr/>
        </p:nvCxnSpPr>
        <p:spPr>
          <a:xfrm flipV="1">
            <a:off x="2584997" y="2674362"/>
            <a:ext cx="1943738" cy="182402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508448" y="2424435"/>
            <a:ext cx="701525" cy="519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209973" y="1966476"/>
            <a:ext cx="4796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31394" y="2031788"/>
            <a:ext cx="3642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f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14" name="Straight Connector 13"/>
          <p:cNvCxnSpPr>
            <a:stCxn id="7" idx="0"/>
            <a:endCxn id="7" idx="4"/>
          </p:cNvCxnSpPr>
          <p:nvPr/>
        </p:nvCxnSpPr>
        <p:spPr>
          <a:xfrm>
            <a:off x="5000449" y="1952721"/>
            <a:ext cx="0" cy="94342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03164" y="432568"/>
            <a:ext cx="14380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Input</a:t>
            </a:r>
            <a:endParaRPr lang="en-US" sz="4000" b="1" dirty="0"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13737" y="1079444"/>
            <a:ext cx="1865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Output</a:t>
            </a:r>
            <a:endParaRPr lang="en-US" sz="4000" b="1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553307" y="3138836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feature2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553307" y="4313716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feature3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99686" y="851408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3366FF"/>
                </a:solidFill>
                <a:latin typeface="Helvetica"/>
                <a:cs typeface="Helvetica"/>
              </a:rPr>
              <a:t>ω</a:t>
            </a:r>
            <a:r>
              <a:rPr lang="en-US" sz="3600" baseline="-25000" dirty="0">
                <a:solidFill>
                  <a:srgbClr val="3366FF"/>
                </a:solidFill>
                <a:latin typeface="Helvetica"/>
                <a:cs typeface="Helvetica"/>
              </a:rPr>
              <a:t>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99686" y="2235295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"/>
                <a:cs typeface="Helvetica"/>
              </a:rPr>
              <a:t>ω</a:t>
            </a:r>
            <a:r>
              <a:rPr lang="en-US" sz="3600" baseline="-25000" dirty="0">
                <a:latin typeface="Helvetica"/>
                <a:cs typeface="Helvetica"/>
              </a:rPr>
              <a:t>2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99686" y="2913099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"/>
                <a:cs typeface="Helvetica"/>
              </a:rPr>
              <a:t>ω</a:t>
            </a:r>
            <a:r>
              <a:rPr lang="en-US" sz="3600" baseline="-25000" dirty="0">
                <a:latin typeface="Helvetica"/>
                <a:cs typeface="Helvetica"/>
              </a:rPr>
              <a:t>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460233" y="3016266"/>
            <a:ext cx="336522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X – input data</a:t>
            </a:r>
          </a:p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y – output target</a:t>
            </a:r>
          </a:p>
          <a:p>
            <a:r>
              <a:rPr lang="en-US" sz="2400" dirty="0" err="1" smtClean="0">
                <a:solidFill>
                  <a:srgbClr val="008000"/>
                </a:solidFill>
                <a:latin typeface="Helvetica"/>
                <a:cs typeface="Helvetica"/>
              </a:rPr>
              <a:t>ω</a:t>
            </a:r>
            <a:r>
              <a:rPr lang="en-US" sz="2400" baseline="-25000" dirty="0" err="1" smtClean="0">
                <a:solidFill>
                  <a:srgbClr val="008000"/>
                </a:solidFill>
                <a:latin typeface="Helvetica"/>
                <a:cs typeface="Helvetica"/>
              </a:rPr>
              <a:t>i</a:t>
            </a:r>
            <a:r>
              <a:rPr lang="en-US" sz="2400" baseline="-25000" dirty="0" smtClean="0">
                <a:solidFill>
                  <a:srgbClr val="008000"/>
                </a:solidFill>
                <a:latin typeface="Helvetica"/>
                <a:cs typeface="Helvetica"/>
              </a:rPr>
              <a:t> </a:t>
            </a:r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– weights</a:t>
            </a:r>
          </a:p>
          <a:p>
            <a:r>
              <a:rPr lang="en-US" sz="2400" b="1" dirty="0" err="1" smtClean="0">
                <a:solidFill>
                  <a:srgbClr val="008000"/>
                </a:solidFill>
                <a:latin typeface="Helvetica"/>
                <a:cs typeface="Helvetica"/>
              </a:rPr>
              <a:t>Σ</a:t>
            </a:r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 – summation</a:t>
            </a:r>
          </a:p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f – activation function</a:t>
            </a:r>
          </a:p>
          <a:p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Blue circle </a:t>
            </a:r>
            <a:r>
              <a:rPr lang="en-US" sz="2400" b="1" dirty="0" smtClean="0">
                <a:solidFill>
                  <a:srgbClr val="008000"/>
                </a:solidFill>
                <a:latin typeface="Helvetica"/>
                <a:cs typeface="Helvetica"/>
              </a:rPr>
              <a:t>– bias</a:t>
            </a:r>
            <a:endParaRPr lang="en-US" sz="2400" b="1" dirty="0" smtClean="0">
              <a:solidFill>
                <a:srgbClr val="008000"/>
              </a:solidFill>
              <a:latin typeface="Helvetica"/>
              <a:cs typeface="Helvetica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1582882" y="1713234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65402" y="1976092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feature1</a:t>
            </a:r>
            <a:endParaRPr lang="en-US" dirty="0">
              <a:latin typeface="Helvetica"/>
              <a:cs typeface="Helvetica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2603802" y="2591094"/>
            <a:ext cx="1941360" cy="58093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999686" y="1607778"/>
            <a:ext cx="7056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Helvetica"/>
                <a:cs typeface="Helvetica"/>
              </a:rPr>
              <a:t>ω</a:t>
            </a:r>
            <a:r>
              <a:rPr lang="en-US" sz="3600" baseline="-25000" dirty="0" smtClean="0">
                <a:latin typeface="Helvetica"/>
                <a:cs typeface="Helvetica"/>
              </a:rPr>
              <a:t>1</a:t>
            </a:r>
            <a:endParaRPr lang="en-US" sz="3600" baseline="-25000" dirty="0">
              <a:latin typeface="Helvetica"/>
              <a:cs typeface="Helvetica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2041178" y="704835"/>
            <a:ext cx="720329" cy="720329"/>
            <a:chOff x="580574" y="1822092"/>
            <a:chExt cx="720329" cy="720329"/>
          </a:xfrm>
        </p:grpSpPr>
        <p:sp>
          <p:nvSpPr>
            <p:cNvPr id="28" name="Oval 27"/>
            <p:cNvSpPr/>
            <p:nvPr/>
          </p:nvSpPr>
          <p:spPr>
            <a:xfrm>
              <a:off x="580574" y="1822092"/>
              <a:ext cx="720329" cy="720329"/>
            </a:xfrm>
            <a:prstGeom prst="ellipse">
              <a:avLst/>
            </a:prstGeom>
            <a:noFill/>
            <a:ln w="19050" cmpd="sng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3366FF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7811" y="1863567"/>
              <a:ext cx="412893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rgbClr val="3366FF"/>
                  </a:solidFill>
                  <a:latin typeface="Helvetica"/>
                  <a:cs typeface="Helvetica"/>
                </a:rPr>
                <a:t>1</a:t>
              </a:r>
              <a:endParaRPr lang="en-US" sz="3200" dirty="0">
                <a:solidFill>
                  <a:srgbClr val="3366FF"/>
                </a:solidFill>
                <a:latin typeface="Helvetica"/>
                <a:cs typeface="Helvetica"/>
              </a:endParaRPr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>
            <a:off x="2761507" y="1319674"/>
            <a:ext cx="1721855" cy="934435"/>
          </a:xfrm>
          <a:prstGeom prst="straightConnector1">
            <a:avLst/>
          </a:prstGeom>
          <a:ln w="25400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565402" y="5595433"/>
            <a:ext cx="52203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Error = Target - Estimation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375766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607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728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500"/>
            <a:ext cx="9144000" cy="569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89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1253913" y="2721192"/>
            <a:ext cx="68989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Error = Target - Estimation</a:t>
            </a:r>
            <a:endParaRPr lang="en-US" sz="4800" b="1" dirty="0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How to update weights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962918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1253913" y="2721192"/>
            <a:ext cx="68989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Error = Target - Estimation</a:t>
            </a:r>
            <a:endParaRPr lang="en-US" sz="4800" b="1" dirty="0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How to update weights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57200" y="4164372"/>
            <a:ext cx="781448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solidFill>
                  <a:srgbClr val="008000"/>
                </a:solidFill>
              </a:rPr>
              <a:t>Learning:</a:t>
            </a:r>
          </a:p>
          <a:p>
            <a:r>
              <a:rPr lang="en-US" sz="3200" b="1" dirty="0" smtClean="0"/>
              <a:t>Update weights to reduce error next time! 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901292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8300"/>
            <a:ext cx="9144000" cy="6120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85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20522" y="1528824"/>
            <a:ext cx="466085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Error = Target - Estimation</a:t>
            </a:r>
            <a:endParaRPr lang="en-US" sz="3200" b="1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Look at errors closer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349726" y="2221434"/>
            <a:ext cx="2237887" cy="2007363"/>
            <a:chOff x="1001578" y="2113600"/>
            <a:chExt cx="2237887" cy="2007363"/>
          </a:xfrm>
        </p:grpSpPr>
        <p:sp>
          <p:nvSpPr>
            <p:cNvPr id="7" name="TextBox 6"/>
            <p:cNvSpPr txBox="1"/>
            <p:nvPr/>
          </p:nvSpPr>
          <p:spPr>
            <a:xfrm>
              <a:off x="1210425" y="3105300"/>
              <a:ext cx="5746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 smtClean="0">
                  <a:solidFill>
                    <a:srgbClr val="FF0000"/>
                  </a:solidFill>
                </a:rPr>
                <a:t>0 </a:t>
              </a:r>
              <a:endParaRPr lang="en-US" sz="6000" b="1" dirty="0">
                <a:solidFill>
                  <a:srgbClr val="FF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45214" y="3105300"/>
              <a:ext cx="5746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 smtClean="0">
                  <a:solidFill>
                    <a:srgbClr val="008000"/>
                  </a:solidFill>
                </a:rPr>
                <a:t>1</a:t>
              </a:r>
              <a:endParaRPr lang="en-US" sz="6000" b="1" dirty="0">
                <a:solidFill>
                  <a:srgbClr val="008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01578" y="2113600"/>
              <a:ext cx="223788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 smtClean="0"/>
                <a:t>Target</a:t>
              </a:r>
              <a:endParaRPr lang="en-US" sz="6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083451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20522" y="1528824"/>
            <a:ext cx="466085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Error = Target - Estimation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401161" y="4049073"/>
            <a:ext cx="7289175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/>
              <a:t>Three cases: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Error &lt; 0: Target is </a:t>
            </a:r>
            <a:r>
              <a:rPr lang="en-US" sz="3200" b="1" dirty="0" smtClean="0">
                <a:solidFill>
                  <a:srgbClr val="FF0000"/>
                </a:solidFill>
              </a:rPr>
              <a:t>0</a:t>
            </a:r>
            <a:r>
              <a:rPr lang="en-US" sz="3200" b="1" dirty="0" smtClean="0"/>
              <a:t>, estimation is not 0</a:t>
            </a:r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Error &gt; 0: Target </a:t>
            </a:r>
            <a:r>
              <a:rPr lang="en-US" sz="3200" b="1" dirty="0"/>
              <a:t>is </a:t>
            </a:r>
            <a:r>
              <a:rPr lang="en-US" sz="3200" b="1" dirty="0" smtClean="0">
                <a:solidFill>
                  <a:srgbClr val="008000"/>
                </a:solidFill>
              </a:rPr>
              <a:t>1</a:t>
            </a:r>
            <a:r>
              <a:rPr lang="en-US" sz="3200" b="1" dirty="0" smtClean="0"/>
              <a:t>, estimation </a:t>
            </a:r>
            <a:r>
              <a:rPr lang="en-US" sz="3200" b="1" dirty="0"/>
              <a:t>is </a:t>
            </a:r>
            <a:r>
              <a:rPr lang="en-US" sz="3200" b="1" dirty="0" smtClean="0"/>
              <a:t>not 1</a:t>
            </a:r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Error = 0: Estimation correct</a:t>
            </a:r>
            <a:endParaRPr lang="en-US" sz="3200" b="1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Look at errors closer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349726" y="2221434"/>
            <a:ext cx="2237887" cy="2007363"/>
            <a:chOff x="1001578" y="2113600"/>
            <a:chExt cx="2237887" cy="2007363"/>
          </a:xfrm>
        </p:grpSpPr>
        <p:sp>
          <p:nvSpPr>
            <p:cNvPr id="7" name="TextBox 6"/>
            <p:cNvSpPr txBox="1"/>
            <p:nvPr/>
          </p:nvSpPr>
          <p:spPr>
            <a:xfrm>
              <a:off x="1210425" y="3105300"/>
              <a:ext cx="5746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 smtClean="0">
                  <a:solidFill>
                    <a:srgbClr val="FF0000"/>
                  </a:solidFill>
                </a:rPr>
                <a:t>0 </a:t>
              </a:r>
              <a:endParaRPr lang="en-US" sz="6000" b="1" dirty="0">
                <a:solidFill>
                  <a:srgbClr val="FF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45214" y="3105300"/>
              <a:ext cx="5746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 smtClean="0">
                  <a:solidFill>
                    <a:srgbClr val="008000"/>
                  </a:solidFill>
                </a:rPr>
                <a:t>1</a:t>
              </a:r>
              <a:endParaRPr lang="en-US" sz="6000" b="1" dirty="0">
                <a:solidFill>
                  <a:srgbClr val="008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001578" y="2113600"/>
              <a:ext cx="223788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 smtClean="0"/>
                <a:t>Target</a:t>
              </a:r>
              <a:endParaRPr lang="en-US" sz="6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601633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01161" y="1417638"/>
            <a:ext cx="7289175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/>
              <a:t>Cases 1: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Error &lt; 0: Target is </a:t>
            </a:r>
            <a:r>
              <a:rPr lang="en-US" sz="3200" b="1" dirty="0" smtClean="0">
                <a:solidFill>
                  <a:srgbClr val="FF0000"/>
                </a:solidFill>
              </a:rPr>
              <a:t>0</a:t>
            </a:r>
            <a:r>
              <a:rPr lang="en-US" sz="3200" b="1" dirty="0" smtClean="0"/>
              <a:t>, estimation is not 0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Look at errors closer</a:t>
            </a:r>
            <a:b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</a:br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(assume inputs are positive)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139321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01161" y="1417638"/>
            <a:ext cx="3313728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/>
              <a:t>Cases 1: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Target is </a:t>
            </a:r>
            <a:r>
              <a:rPr lang="en-US" sz="3200" b="1" dirty="0" smtClean="0">
                <a:solidFill>
                  <a:srgbClr val="FF0000"/>
                </a:solidFill>
              </a:rPr>
              <a:t>0</a:t>
            </a:r>
            <a:endParaRPr lang="en-US" sz="3200" b="1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Estimation is 0.3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Look at errors closer</a:t>
            </a:r>
            <a:b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</a:br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(assume inputs are positive)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130" y="2468221"/>
            <a:ext cx="1051715" cy="8010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845997" y="2515110"/>
            <a:ext cx="39199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Error = 0 – 0.3 =-0.3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280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01161" y="1417638"/>
            <a:ext cx="3313728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/>
              <a:t>Cases 1: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Target is </a:t>
            </a:r>
            <a:r>
              <a:rPr lang="en-US" sz="3200" b="1" dirty="0" smtClean="0">
                <a:solidFill>
                  <a:srgbClr val="FF0000"/>
                </a:solidFill>
              </a:rPr>
              <a:t>0</a:t>
            </a:r>
            <a:endParaRPr lang="en-US" sz="3200" b="1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Estimation is 0.3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Look at errors closer</a:t>
            </a:r>
            <a:b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</a:br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(assume inputs are positive)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456509" y="3391862"/>
            <a:ext cx="6324600" cy="2743200"/>
            <a:chOff x="1409700" y="1769840"/>
            <a:chExt cx="6324600" cy="274320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09700" y="1769840"/>
              <a:ext cx="6324600" cy="2743200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5391156" y="2011701"/>
              <a:ext cx="1341799" cy="1007676"/>
              <a:chOff x="5391156" y="2011701"/>
              <a:chExt cx="1341799" cy="100767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5391156" y="2261636"/>
                <a:ext cx="1341799" cy="75774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5807123" y="2011701"/>
                <a:ext cx="662264" cy="45194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aphicFrame>
          <p:nvGraphicFramePr>
            <p:cNvPr id="11" name="Object 1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39873794"/>
                </p:ext>
              </p:extLst>
            </p:nvPr>
          </p:nvGraphicFramePr>
          <p:xfrm>
            <a:off x="5494232" y="2083591"/>
            <a:ext cx="1343577" cy="12250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36" name="Equation" r:id="rId4" imgW="431800" imgH="393700" progId="Equation.3">
                    <p:embed/>
                  </p:oleObj>
                </mc:Choice>
                <mc:Fallback>
                  <p:oleObj name="Equation" r:id="rId4" imgW="431800" imgH="3937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5494232" y="2083591"/>
                          <a:ext cx="1343577" cy="1225026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14" name="Straight Connector 13"/>
          <p:cNvCxnSpPr/>
          <p:nvPr/>
        </p:nvCxnSpPr>
        <p:spPr>
          <a:xfrm>
            <a:off x="1773862" y="5168592"/>
            <a:ext cx="2705675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479537" y="5168592"/>
            <a:ext cx="0" cy="718899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295457" y="6003602"/>
            <a:ext cx="368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z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2323075" y="6410299"/>
            <a:ext cx="1972382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773862" y="6046463"/>
            <a:ext cx="12772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z</a:t>
            </a:r>
            <a:r>
              <a:rPr lang="en-US" sz="3600" b="1" baseline="-25000" dirty="0" smtClean="0"/>
              <a:t>update</a:t>
            </a:r>
            <a:endParaRPr lang="en-US" sz="3600" b="1" baseline="-25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0130" y="2468221"/>
            <a:ext cx="1051715" cy="8010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845997" y="2515110"/>
            <a:ext cx="39199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Error = 0 – 0.3 =-0.3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878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01161" y="1417638"/>
            <a:ext cx="3313728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/>
              <a:t>Cases 1: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Target is </a:t>
            </a:r>
            <a:r>
              <a:rPr lang="en-US" sz="3200" b="1" dirty="0" smtClean="0">
                <a:solidFill>
                  <a:srgbClr val="FF0000"/>
                </a:solidFill>
              </a:rPr>
              <a:t>0</a:t>
            </a:r>
            <a:endParaRPr lang="en-US" sz="3200" b="1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Estimation is 0.3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Look at errors closer</a:t>
            </a:r>
            <a:b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</a:br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(assume inputs are positive)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130" y="2468221"/>
            <a:ext cx="1051715" cy="8010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845997" y="2515110"/>
            <a:ext cx="39199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Error = 0 – 0.3 =-0.3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786954" y="3744563"/>
            <a:ext cx="4303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Helvetica"/>
                <a:cs typeface="Helvetica"/>
              </a:rPr>
              <a:t>z</a:t>
            </a:r>
            <a:r>
              <a:rPr lang="en-US" sz="2800" b="1" dirty="0" smtClean="0">
                <a:solidFill>
                  <a:srgbClr val="000000"/>
                </a:solidFill>
                <a:latin typeface="Helvetica"/>
                <a:cs typeface="Helvetica"/>
              </a:rPr>
              <a:t> = </a:t>
            </a:r>
            <a:r>
              <a:rPr lang="en-US" sz="2800" b="1" dirty="0" smtClean="0">
                <a:latin typeface="Helvetica"/>
                <a:cs typeface="Helvetica"/>
              </a:rPr>
              <a:t>ω</a:t>
            </a:r>
            <a:r>
              <a:rPr lang="en-US" sz="2800" b="1" baseline="-25000" dirty="0" smtClean="0">
                <a:latin typeface="Helvetica"/>
                <a:cs typeface="Helvetica"/>
              </a:rPr>
              <a:t>0</a:t>
            </a:r>
            <a:r>
              <a:rPr lang="en-US" sz="2800" b="1" dirty="0" smtClean="0">
                <a:latin typeface="Helvetica"/>
                <a:cs typeface="Helvetica"/>
              </a:rPr>
              <a:t>x</a:t>
            </a:r>
            <a:r>
              <a:rPr lang="en-US" sz="2800" b="1" baseline="-25000" dirty="0" smtClean="0">
                <a:latin typeface="Helvetica"/>
                <a:cs typeface="Helvetica"/>
              </a:rPr>
              <a:t>0</a:t>
            </a:r>
            <a:r>
              <a:rPr lang="en-US" sz="2800" b="1" dirty="0">
                <a:latin typeface="Helvetica"/>
                <a:cs typeface="Helvetica"/>
              </a:rPr>
              <a:t>+ω</a:t>
            </a:r>
            <a:r>
              <a:rPr lang="en-US" sz="2800" b="1" baseline="-25000" dirty="0">
                <a:latin typeface="Helvetica"/>
                <a:cs typeface="Helvetica"/>
              </a:rPr>
              <a:t>1</a:t>
            </a:r>
            <a:r>
              <a:rPr lang="en-US" sz="2800" b="1" dirty="0">
                <a:latin typeface="Helvetica"/>
                <a:cs typeface="Helvetica"/>
              </a:rPr>
              <a:t>x</a:t>
            </a:r>
            <a:r>
              <a:rPr lang="en-US" sz="2800" b="1" baseline="-25000" dirty="0">
                <a:latin typeface="Helvetica"/>
                <a:cs typeface="Helvetica"/>
              </a:rPr>
              <a:t>1</a:t>
            </a:r>
            <a:r>
              <a:rPr lang="en-US" sz="2800" b="1" dirty="0">
                <a:latin typeface="Helvetica"/>
                <a:cs typeface="Helvetica"/>
              </a:rPr>
              <a:t>+ω</a:t>
            </a:r>
            <a:r>
              <a:rPr lang="en-US" sz="2800" b="1" baseline="-25000" dirty="0">
                <a:latin typeface="Helvetica"/>
                <a:cs typeface="Helvetica"/>
              </a:rPr>
              <a:t>2</a:t>
            </a:r>
            <a:r>
              <a:rPr lang="en-US" sz="2800" b="1" dirty="0">
                <a:latin typeface="Helvetica"/>
                <a:cs typeface="Helvetica"/>
              </a:rPr>
              <a:t>x</a:t>
            </a:r>
            <a:r>
              <a:rPr lang="en-US" sz="2800" b="1" baseline="-25000" dirty="0">
                <a:latin typeface="Helvetica"/>
                <a:cs typeface="Helvetica"/>
              </a:rPr>
              <a:t>2</a:t>
            </a:r>
            <a:r>
              <a:rPr lang="en-US" sz="2800" b="1" dirty="0">
                <a:latin typeface="Helvetica"/>
                <a:cs typeface="Helvetica"/>
              </a:rPr>
              <a:t>+</a:t>
            </a:r>
            <a:r>
              <a:rPr lang="en-US" sz="2800" b="1" dirty="0" smtClean="0">
                <a:latin typeface="Helvetica"/>
                <a:cs typeface="Helvetica"/>
              </a:rPr>
              <a:t>ω</a:t>
            </a:r>
            <a:r>
              <a:rPr lang="en-US" sz="2800" b="1" baseline="-25000" dirty="0" smtClean="0">
                <a:latin typeface="Helvetica"/>
                <a:cs typeface="Helvetica"/>
              </a:rPr>
              <a:t>3</a:t>
            </a:r>
            <a:r>
              <a:rPr lang="en-US" sz="2800" b="1" dirty="0" smtClean="0">
                <a:latin typeface="Helvetica"/>
                <a:cs typeface="Helvetica"/>
              </a:rPr>
              <a:t>x</a:t>
            </a:r>
            <a:r>
              <a:rPr lang="en-US" sz="2800" b="1" baseline="-25000" dirty="0" smtClean="0">
                <a:latin typeface="Helvetica"/>
                <a:cs typeface="Helvetica"/>
              </a:rPr>
              <a:t>3</a:t>
            </a:r>
            <a:endParaRPr lang="en-US" sz="2800" baseline="-25000" dirty="0"/>
          </a:p>
        </p:txBody>
      </p:sp>
      <p:sp>
        <p:nvSpPr>
          <p:cNvPr id="20" name="Rectangle 19"/>
          <p:cNvSpPr/>
          <p:nvPr/>
        </p:nvSpPr>
        <p:spPr>
          <a:xfrm>
            <a:off x="853468" y="4735679"/>
            <a:ext cx="756198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smtClean="0">
                <a:solidFill>
                  <a:srgbClr val="000000"/>
                </a:solidFill>
                <a:latin typeface="Helvetica"/>
                <a:cs typeface="Helvetica"/>
              </a:rPr>
              <a:t>We need </a:t>
            </a:r>
            <a:r>
              <a:rPr lang="en-US" sz="4800" b="1" dirty="0" smtClean="0">
                <a:solidFill>
                  <a:srgbClr val="3366FF"/>
                </a:solidFill>
                <a:latin typeface="Helvetica"/>
                <a:cs typeface="Helvetica"/>
              </a:rPr>
              <a:t>reduce</a:t>
            </a:r>
            <a:r>
              <a:rPr lang="en-US" sz="4800" b="1" dirty="0" smtClean="0">
                <a:solidFill>
                  <a:srgbClr val="000000"/>
                </a:solidFill>
                <a:latin typeface="Helvetica"/>
                <a:cs typeface="Helvetica"/>
              </a:rPr>
              <a:t> weights!</a:t>
            </a:r>
            <a:endParaRPr lang="en-US" sz="4800" baseline="-25000" dirty="0"/>
          </a:p>
        </p:txBody>
      </p:sp>
    </p:spTree>
    <p:extLst>
      <p:ext uri="{BB962C8B-B14F-4D97-AF65-F5344CB8AC3E}">
        <p14:creationId xmlns:p14="http://schemas.microsoft.com/office/powerpoint/2010/main" val="2327067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01161" y="1417638"/>
            <a:ext cx="3313728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/>
              <a:t>Cases 1: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Target is </a:t>
            </a:r>
            <a:r>
              <a:rPr lang="en-US" sz="3200" b="1" dirty="0" smtClean="0">
                <a:solidFill>
                  <a:srgbClr val="FF0000"/>
                </a:solidFill>
              </a:rPr>
              <a:t>0</a:t>
            </a:r>
            <a:endParaRPr lang="en-US" sz="3200" b="1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Estimation is 0.3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Look at errors closer</a:t>
            </a:r>
            <a:b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</a:br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(assume inputs are positive)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130" y="2468221"/>
            <a:ext cx="1051715" cy="8010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845997" y="2515110"/>
            <a:ext cx="39199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Error = 0 – 0.3 =-0.3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786954" y="3744563"/>
            <a:ext cx="4303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Helvetica"/>
                <a:cs typeface="Helvetica"/>
              </a:rPr>
              <a:t>z</a:t>
            </a:r>
            <a:r>
              <a:rPr lang="en-US" sz="2800" b="1" dirty="0" smtClean="0">
                <a:solidFill>
                  <a:srgbClr val="000000"/>
                </a:solidFill>
                <a:latin typeface="Helvetica"/>
                <a:cs typeface="Helvetica"/>
              </a:rPr>
              <a:t> = </a:t>
            </a:r>
            <a:r>
              <a:rPr lang="en-US" sz="2800" b="1" dirty="0" smtClean="0">
                <a:latin typeface="Helvetica"/>
                <a:cs typeface="Helvetica"/>
              </a:rPr>
              <a:t>ω</a:t>
            </a:r>
            <a:r>
              <a:rPr lang="en-US" sz="2800" b="1" baseline="-25000" dirty="0" smtClean="0">
                <a:latin typeface="Helvetica"/>
                <a:cs typeface="Helvetica"/>
              </a:rPr>
              <a:t>0</a:t>
            </a:r>
            <a:r>
              <a:rPr lang="en-US" sz="2800" b="1" dirty="0" smtClean="0">
                <a:latin typeface="Helvetica"/>
                <a:cs typeface="Helvetica"/>
              </a:rPr>
              <a:t>x</a:t>
            </a:r>
            <a:r>
              <a:rPr lang="en-US" sz="2800" b="1" baseline="-25000" dirty="0" smtClean="0">
                <a:latin typeface="Helvetica"/>
                <a:cs typeface="Helvetica"/>
              </a:rPr>
              <a:t>0</a:t>
            </a:r>
            <a:r>
              <a:rPr lang="en-US" sz="2800" b="1" dirty="0">
                <a:latin typeface="Helvetica"/>
                <a:cs typeface="Helvetica"/>
              </a:rPr>
              <a:t>+ω</a:t>
            </a:r>
            <a:r>
              <a:rPr lang="en-US" sz="2800" b="1" baseline="-25000" dirty="0">
                <a:latin typeface="Helvetica"/>
                <a:cs typeface="Helvetica"/>
              </a:rPr>
              <a:t>1</a:t>
            </a:r>
            <a:r>
              <a:rPr lang="en-US" sz="2800" b="1" dirty="0">
                <a:latin typeface="Helvetica"/>
                <a:cs typeface="Helvetica"/>
              </a:rPr>
              <a:t>x</a:t>
            </a:r>
            <a:r>
              <a:rPr lang="en-US" sz="2800" b="1" baseline="-25000" dirty="0">
                <a:latin typeface="Helvetica"/>
                <a:cs typeface="Helvetica"/>
              </a:rPr>
              <a:t>1</a:t>
            </a:r>
            <a:r>
              <a:rPr lang="en-US" sz="2800" b="1" dirty="0">
                <a:latin typeface="Helvetica"/>
                <a:cs typeface="Helvetica"/>
              </a:rPr>
              <a:t>+ω</a:t>
            </a:r>
            <a:r>
              <a:rPr lang="en-US" sz="2800" b="1" baseline="-25000" dirty="0">
                <a:latin typeface="Helvetica"/>
                <a:cs typeface="Helvetica"/>
              </a:rPr>
              <a:t>2</a:t>
            </a:r>
            <a:r>
              <a:rPr lang="en-US" sz="2800" b="1" dirty="0">
                <a:latin typeface="Helvetica"/>
                <a:cs typeface="Helvetica"/>
              </a:rPr>
              <a:t>x</a:t>
            </a:r>
            <a:r>
              <a:rPr lang="en-US" sz="2800" b="1" baseline="-25000" dirty="0">
                <a:latin typeface="Helvetica"/>
                <a:cs typeface="Helvetica"/>
              </a:rPr>
              <a:t>2</a:t>
            </a:r>
            <a:r>
              <a:rPr lang="en-US" sz="2800" b="1" dirty="0">
                <a:latin typeface="Helvetica"/>
                <a:cs typeface="Helvetica"/>
              </a:rPr>
              <a:t>+</a:t>
            </a:r>
            <a:r>
              <a:rPr lang="en-US" sz="2800" b="1" dirty="0" smtClean="0">
                <a:latin typeface="Helvetica"/>
                <a:cs typeface="Helvetica"/>
              </a:rPr>
              <a:t>ω</a:t>
            </a:r>
            <a:r>
              <a:rPr lang="en-US" sz="2800" b="1" baseline="-25000" dirty="0" smtClean="0">
                <a:latin typeface="Helvetica"/>
                <a:cs typeface="Helvetica"/>
              </a:rPr>
              <a:t>3</a:t>
            </a:r>
            <a:r>
              <a:rPr lang="en-US" sz="2800" b="1" dirty="0" smtClean="0">
                <a:latin typeface="Helvetica"/>
                <a:cs typeface="Helvetica"/>
              </a:rPr>
              <a:t>x</a:t>
            </a:r>
            <a:r>
              <a:rPr lang="en-US" sz="2800" b="1" baseline="-25000" dirty="0" smtClean="0">
                <a:latin typeface="Helvetica"/>
                <a:cs typeface="Helvetica"/>
              </a:rPr>
              <a:t>3</a:t>
            </a:r>
            <a:endParaRPr lang="en-US" sz="2800" baseline="-25000" dirty="0"/>
          </a:p>
        </p:txBody>
      </p:sp>
      <p:sp>
        <p:nvSpPr>
          <p:cNvPr id="20" name="Rectangle 19"/>
          <p:cNvSpPr/>
          <p:nvPr/>
        </p:nvSpPr>
        <p:spPr>
          <a:xfrm>
            <a:off x="853468" y="4735679"/>
            <a:ext cx="7561986" cy="14875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smtClean="0">
                <a:solidFill>
                  <a:srgbClr val="000000"/>
                </a:solidFill>
                <a:latin typeface="Helvetica"/>
                <a:cs typeface="Helvetica"/>
              </a:rPr>
              <a:t>We need </a:t>
            </a:r>
            <a:r>
              <a:rPr lang="en-US" sz="4800" b="1" dirty="0" smtClean="0">
                <a:solidFill>
                  <a:srgbClr val="3366FF"/>
                </a:solidFill>
                <a:latin typeface="Helvetica"/>
                <a:cs typeface="Helvetica"/>
              </a:rPr>
              <a:t>reduce</a:t>
            </a:r>
            <a:r>
              <a:rPr lang="en-US" sz="4800" b="1" dirty="0" smtClean="0">
                <a:solidFill>
                  <a:srgbClr val="000000"/>
                </a:solidFill>
                <a:latin typeface="Helvetica"/>
                <a:cs typeface="Helvetica"/>
              </a:rPr>
              <a:t> weights!</a:t>
            </a:r>
          </a:p>
          <a:p>
            <a:endParaRPr lang="en-US" sz="3200" b="1" baseline="-25000" dirty="0">
              <a:solidFill>
                <a:srgbClr val="000000"/>
              </a:solidFill>
              <a:latin typeface="Helvetica"/>
              <a:cs typeface="Helvetica"/>
            </a:endParaRPr>
          </a:p>
          <a:p>
            <a:r>
              <a:rPr lang="en-US" sz="3200" b="1" baseline="-25000" dirty="0" smtClean="0">
                <a:solidFill>
                  <a:srgbClr val="008000"/>
                </a:solidFill>
                <a:latin typeface="Helvetica"/>
                <a:cs typeface="Helvetica"/>
              </a:rPr>
              <a:t>If we add error to the weights, we will reduce it! </a:t>
            </a:r>
            <a:endParaRPr lang="en-US" sz="3200" baseline="-250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75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117" y="1136485"/>
            <a:ext cx="6896100" cy="4254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06247" y="5301151"/>
            <a:ext cx="346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Workshop time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153003" y="2677087"/>
            <a:ext cx="3670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Learning curve 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11821" y="3696312"/>
            <a:ext cx="2529804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Gentle introduction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1777" y="2308478"/>
            <a:ext cx="2342188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Step by step ANN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80738" y="1153105"/>
            <a:ext cx="257401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Real world example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431777" y="4096422"/>
            <a:ext cx="395585" cy="71461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741625" y="2708588"/>
            <a:ext cx="395585" cy="71461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2"/>
          </p:cNvCxnSpPr>
          <p:nvPr/>
        </p:nvCxnSpPr>
        <p:spPr>
          <a:xfrm>
            <a:off x="5967743" y="1553215"/>
            <a:ext cx="166195" cy="33371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0489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01161" y="1417638"/>
            <a:ext cx="3313728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/>
              <a:t>Cases 1: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Target is </a:t>
            </a:r>
            <a:r>
              <a:rPr lang="en-US" sz="3200" b="1" dirty="0" smtClean="0">
                <a:solidFill>
                  <a:srgbClr val="FF0000"/>
                </a:solidFill>
              </a:rPr>
              <a:t>0</a:t>
            </a:r>
            <a:endParaRPr lang="en-US" sz="3200" b="1" dirty="0"/>
          </a:p>
          <a:p>
            <a:pPr marL="342900" indent="-342900">
              <a:buFont typeface="Arial"/>
              <a:buChar char="•"/>
            </a:pPr>
            <a:r>
              <a:rPr lang="en-US" sz="3200" b="1" dirty="0" smtClean="0"/>
              <a:t>Estimation is 0.3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Look at errors closer</a:t>
            </a:r>
            <a:b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</a:br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(assume inputs are positive)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130" y="2468221"/>
            <a:ext cx="1051715" cy="8010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845997" y="2515110"/>
            <a:ext cx="39199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rgbClr val="FF0000"/>
                </a:solidFill>
              </a:rPr>
              <a:t>Error = 0 – 0.3 =-0.3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786954" y="3744563"/>
            <a:ext cx="4303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Helvetica"/>
                <a:cs typeface="Helvetica"/>
              </a:rPr>
              <a:t>z</a:t>
            </a:r>
            <a:r>
              <a:rPr lang="en-US" sz="2800" b="1" dirty="0" smtClean="0">
                <a:solidFill>
                  <a:srgbClr val="000000"/>
                </a:solidFill>
                <a:latin typeface="Helvetica"/>
                <a:cs typeface="Helvetica"/>
              </a:rPr>
              <a:t> = </a:t>
            </a:r>
            <a:r>
              <a:rPr lang="en-US" sz="2800" b="1" dirty="0" smtClean="0">
                <a:latin typeface="Helvetica"/>
                <a:cs typeface="Helvetica"/>
              </a:rPr>
              <a:t>ω</a:t>
            </a:r>
            <a:r>
              <a:rPr lang="en-US" sz="2800" b="1" baseline="-25000" dirty="0" smtClean="0">
                <a:latin typeface="Helvetica"/>
                <a:cs typeface="Helvetica"/>
              </a:rPr>
              <a:t>0</a:t>
            </a:r>
            <a:r>
              <a:rPr lang="en-US" sz="2800" b="1" dirty="0" smtClean="0">
                <a:latin typeface="Helvetica"/>
                <a:cs typeface="Helvetica"/>
              </a:rPr>
              <a:t>x</a:t>
            </a:r>
            <a:r>
              <a:rPr lang="en-US" sz="2800" b="1" baseline="-25000" dirty="0" smtClean="0">
                <a:latin typeface="Helvetica"/>
                <a:cs typeface="Helvetica"/>
              </a:rPr>
              <a:t>0</a:t>
            </a:r>
            <a:r>
              <a:rPr lang="en-US" sz="2800" b="1" dirty="0">
                <a:latin typeface="Helvetica"/>
                <a:cs typeface="Helvetica"/>
              </a:rPr>
              <a:t>+ω</a:t>
            </a:r>
            <a:r>
              <a:rPr lang="en-US" sz="2800" b="1" baseline="-25000" dirty="0">
                <a:latin typeface="Helvetica"/>
                <a:cs typeface="Helvetica"/>
              </a:rPr>
              <a:t>1</a:t>
            </a:r>
            <a:r>
              <a:rPr lang="en-US" sz="2800" b="1" dirty="0">
                <a:latin typeface="Helvetica"/>
                <a:cs typeface="Helvetica"/>
              </a:rPr>
              <a:t>x</a:t>
            </a:r>
            <a:r>
              <a:rPr lang="en-US" sz="2800" b="1" baseline="-25000" dirty="0">
                <a:latin typeface="Helvetica"/>
                <a:cs typeface="Helvetica"/>
              </a:rPr>
              <a:t>1</a:t>
            </a:r>
            <a:r>
              <a:rPr lang="en-US" sz="2800" b="1" dirty="0">
                <a:latin typeface="Helvetica"/>
                <a:cs typeface="Helvetica"/>
              </a:rPr>
              <a:t>+ω</a:t>
            </a:r>
            <a:r>
              <a:rPr lang="en-US" sz="2800" b="1" baseline="-25000" dirty="0">
                <a:latin typeface="Helvetica"/>
                <a:cs typeface="Helvetica"/>
              </a:rPr>
              <a:t>2</a:t>
            </a:r>
            <a:r>
              <a:rPr lang="en-US" sz="2800" b="1" dirty="0">
                <a:latin typeface="Helvetica"/>
                <a:cs typeface="Helvetica"/>
              </a:rPr>
              <a:t>x</a:t>
            </a:r>
            <a:r>
              <a:rPr lang="en-US" sz="2800" b="1" baseline="-25000" dirty="0">
                <a:latin typeface="Helvetica"/>
                <a:cs typeface="Helvetica"/>
              </a:rPr>
              <a:t>2</a:t>
            </a:r>
            <a:r>
              <a:rPr lang="en-US" sz="2800" b="1" dirty="0">
                <a:latin typeface="Helvetica"/>
                <a:cs typeface="Helvetica"/>
              </a:rPr>
              <a:t>+</a:t>
            </a:r>
            <a:r>
              <a:rPr lang="en-US" sz="2800" b="1" dirty="0" smtClean="0">
                <a:latin typeface="Helvetica"/>
                <a:cs typeface="Helvetica"/>
              </a:rPr>
              <a:t>ω</a:t>
            </a:r>
            <a:r>
              <a:rPr lang="en-US" sz="2800" b="1" baseline="-25000" dirty="0" smtClean="0">
                <a:latin typeface="Helvetica"/>
                <a:cs typeface="Helvetica"/>
              </a:rPr>
              <a:t>3</a:t>
            </a:r>
            <a:r>
              <a:rPr lang="en-US" sz="2800" b="1" dirty="0" smtClean="0">
                <a:latin typeface="Helvetica"/>
                <a:cs typeface="Helvetica"/>
              </a:rPr>
              <a:t>x</a:t>
            </a:r>
            <a:r>
              <a:rPr lang="en-US" sz="2800" b="1" baseline="-25000" dirty="0" smtClean="0">
                <a:latin typeface="Helvetica"/>
                <a:cs typeface="Helvetica"/>
              </a:rPr>
              <a:t>3</a:t>
            </a:r>
            <a:endParaRPr lang="en-US" sz="2800" baseline="-25000" dirty="0"/>
          </a:p>
        </p:txBody>
      </p:sp>
      <p:sp>
        <p:nvSpPr>
          <p:cNvPr id="20" name="Rectangle 19"/>
          <p:cNvSpPr/>
          <p:nvPr/>
        </p:nvSpPr>
        <p:spPr>
          <a:xfrm>
            <a:off x="853468" y="4735679"/>
            <a:ext cx="7561986" cy="14875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dirty="0" smtClean="0">
                <a:solidFill>
                  <a:srgbClr val="000000"/>
                </a:solidFill>
                <a:latin typeface="Helvetica"/>
                <a:cs typeface="Helvetica"/>
              </a:rPr>
              <a:t>We need </a:t>
            </a:r>
            <a:r>
              <a:rPr lang="en-US" sz="4800" b="1" dirty="0" smtClean="0">
                <a:solidFill>
                  <a:srgbClr val="3366FF"/>
                </a:solidFill>
                <a:latin typeface="Helvetica"/>
                <a:cs typeface="Helvetica"/>
              </a:rPr>
              <a:t>reduce</a:t>
            </a:r>
            <a:r>
              <a:rPr lang="en-US" sz="4800" b="1" dirty="0" smtClean="0">
                <a:solidFill>
                  <a:srgbClr val="000000"/>
                </a:solidFill>
                <a:latin typeface="Helvetica"/>
                <a:cs typeface="Helvetica"/>
              </a:rPr>
              <a:t> weights!</a:t>
            </a:r>
          </a:p>
          <a:p>
            <a:endParaRPr lang="en-US" sz="3200" b="1" baseline="-25000" dirty="0">
              <a:solidFill>
                <a:srgbClr val="000000"/>
              </a:solidFill>
              <a:latin typeface="Helvetica"/>
              <a:cs typeface="Helvetica"/>
            </a:endParaRPr>
          </a:p>
          <a:p>
            <a:r>
              <a:rPr lang="en-US" sz="3200" b="1" baseline="-25000" dirty="0" smtClean="0">
                <a:solidFill>
                  <a:srgbClr val="FF0000"/>
                </a:solidFill>
                <a:latin typeface="Helvetica"/>
                <a:cs typeface="Helvetica"/>
              </a:rPr>
              <a:t>But what if the inputs are negative </a:t>
            </a:r>
            <a:endParaRPr lang="en-US" sz="3200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694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" y="2779743"/>
            <a:ext cx="636674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Weights Delta = </a:t>
            </a:r>
            <a:r>
              <a:rPr lang="en-US" sz="4000" b="1" dirty="0" smtClean="0">
                <a:solidFill>
                  <a:srgbClr val="FF0000"/>
                </a:solidFill>
              </a:rPr>
              <a:t>Error</a:t>
            </a:r>
            <a:r>
              <a:rPr lang="en-US" sz="4000" b="1" dirty="0" smtClean="0"/>
              <a:t> × input</a:t>
            </a:r>
            <a:endParaRPr lang="en-US" sz="4000" b="1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Weights update rules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77305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664"/>
          <a:stretch/>
        </p:blipFill>
        <p:spPr>
          <a:xfrm>
            <a:off x="165100" y="431800"/>
            <a:ext cx="8801100" cy="564289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785796" y="5842337"/>
            <a:ext cx="4293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/>
              <a:t>z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947169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65100" y="431800"/>
            <a:ext cx="8801100" cy="6241534"/>
            <a:chOff x="165100" y="431800"/>
            <a:chExt cx="8801100" cy="624153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b="5664"/>
            <a:stretch/>
          </p:blipFill>
          <p:spPr>
            <a:xfrm>
              <a:off x="165100" y="431800"/>
              <a:ext cx="8801100" cy="5642899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4785796" y="5842337"/>
              <a:ext cx="42932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b="1" dirty="0" smtClean="0"/>
                <a:t>z</a:t>
              </a:r>
              <a:endParaRPr lang="en-US" sz="4800" b="1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828799" y="1152562"/>
              <a:ext cx="1761620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smtClean="0">
                  <a:solidFill>
                    <a:srgbClr val="008000"/>
                  </a:solidFill>
                </a:rPr>
                <a:t>flat slope</a:t>
              </a:r>
              <a:endParaRPr lang="en-US" sz="3200" b="1" dirty="0">
                <a:solidFill>
                  <a:srgbClr val="008000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019259" y="2946450"/>
              <a:ext cx="2128708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 smtClean="0">
                  <a:solidFill>
                    <a:srgbClr val="0000FF"/>
                  </a:solidFill>
                </a:rPr>
                <a:t>steep slope</a:t>
              </a:r>
              <a:endParaRPr lang="en-US" sz="3200" b="1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7622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" y="2779743"/>
            <a:ext cx="79940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Weights Delta = </a:t>
            </a:r>
            <a:r>
              <a:rPr lang="en-US" sz="4000" b="1" dirty="0" smtClean="0">
                <a:solidFill>
                  <a:srgbClr val="FF0000"/>
                </a:solidFill>
              </a:rPr>
              <a:t>Error</a:t>
            </a:r>
            <a:r>
              <a:rPr lang="en-US" sz="4000" b="1" dirty="0" smtClean="0"/>
              <a:t> × </a:t>
            </a:r>
            <a:r>
              <a:rPr lang="en-US" sz="4000" b="1" dirty="0" smtClean="0">
                <a:solidFill>
                  <a:srgbClr val="008000"/>
                </a:solidFill>
              </a:rPr>
              <a:t>slope</a:t>
            </a:r>
            <a:r>
              <a:rPr lang="en-US" sz="4000" b="1" dirty="0" smtClean="0"/>
              <a:t> × input</a:t>
            </a:r>
            <a:endParaRPr lang="en-US" sz="4000" b="1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Weights update rules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778768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65760" y="143780"/>
            <a:ext cx="743023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rgbClr val="FFFF00"/>
                </a:solidFill>
                <a:latin typeface="Chalkboard"/>
                <a:cs typeface="Chalkboard"/>
              </a:rPr>
              <a:t>Learn from example</a:t>
            </a:r>
            <a:endParaRPr lang="en-US" sz="6000" b="1" dirty="0">
              <a:solidFill>
                <a:srgbClr val="FFFF00"/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4153853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39656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Learn from Example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61833"/>
              </p:ext>
            </p:extLst>
          </p:nvPr>
        </p:nvGraphicFramePr>
        <p:xfrm>
          <a:off x="263566" y="1756449"/>
          <a:ext cx="8674820" cy="3764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34964"/>
                <a:gridCol w="1734964"/>
                <a:gridCol w="1734964"/>
                <a:gridCol w="1734964"/>
                <a:gridCol w="173496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 smtClean="0"/>
                        <a:t>Sample</a:t>
                      </a:r>
                      <a:endParaRPr lang="en-US" sz="31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 smtClean="0"/>
                        <a:t>Feature 1</a:t>
                      </a:r>
                      <a:endParaRPr lang="en-US" sz="31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 smtClean="0"/>
                        <a:t>Feature</a:t>
                      </a:r>
                      <a:r>
                        <a:rPr lang="en-US" sz="3100" b="1" baseline="0" dirty="0" smtClean="0"/>
                        <a:t> 2</a:t>
                      </a:r>
                      <a:endParaRPr lang="en-US" sz="31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 smtClean="0"/>
                        <a:t>Feature</a:t>
                      </a:r>
                      <a:r>
                        <a:rPr lang="en-US" sz="3100" b="1" baseline="0" dirty="0" smtClean="0"/>
                        <a:t> 3</a:t>
                      </a:r>
                      <a:endParaRPr lang="en-US" sz="31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100" b="1" dirty="0" smtClean="0"/>
                        <a:t>Target</a:t>
                      </a:r>
                      <a:endParaRPr lang="en-US" sz="31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Sample</a:t>
                      </a:r>
                      <a:r>
                        <a:rPr lang="en-US" sz="3200" baseline="0" dirty="0" smtClean="0"/>
                        <a:t> 1</a:t>
                      </a:r>
                      <a:endParaRPr lang="en-US" sz="32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0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0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0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/>
                        <a:t>Sample</a:t>
                      </a:r>
                      <a:r>
                        <a:rPr lang="en-US" sz="3200" baseline="0" dirty="0" smtClean="0"/>
                        <a:t> 2</a:t>
                      </a:r>
                      <a:endParaRPr lang="en-US" sz="32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/>
                        <a:t>Sample</a:t>
                      </a:r>
                      <a:r>
                        <a:rPr lang="en-US" sz="3200" baseline="0" dirty="0" smtClean="0"/>
                        <a:t> 3</a:t>
                      </a:r>
                      <a:endParaRPr lang="en-US" sz="32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0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/>
                        <a:t>Sample</a:t>
                      </a:r>
                      <a:r>
                        <a:rPr lang="en-US" sz="3200" baseline="0" dirty="0" smtClean="0"/>
                        <a:t> 4</a:t>
                      </a:r>
                      <a:endParaRPr lang="en-US" sz="32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0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0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/>
                        <a:t>Sample</a:t>
                      </a:r>
                      <a:r>
                        <a:rPr lang="en-US" sz="3200" baseline="0" dirty="0" smtClean="0"/>
                        <a:t> 5</a:t>
                      </a:r>
                      <a:endParaRPr lang="en-US" sz="32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0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0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 smtClean="0"/>
                        <a:t>1</a:t>
                      </a:r>
                      <a:endParaRPr lang="en-US" sz="3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5429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4821"/>
            <a:ext cx="8229600" cy="58804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How to deal with errors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sp>
        <p:nvSpPr>
          <p:cNvPr id="4" name="Oval 3"/>
          <p:cNvSpPr/>
          <p:nvPr/>
        </p:nvSpPr>
        <p:spPr>
          <a:xfrm>
            <a:off x="1991777" y="4005407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5" name="Oval 4"/>
          <p:cNvSpPr/>
          <p:nvPr/>
        </p:nvSpPr>
        <p:spPr>
          <a:xfrm>
            <a:off x="1991777" y="5198001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28373" y="2158149"/>
            <a:ext cx="5268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X</a:t>
            </a:r>
          </a:p>
        </p:txBody>
      </p:sp>
      <p:sp>
        <p:nvSpPr>
          <p:cNvPr id="7" name="Oval 6"/>
          <p:cNvSpPr/>
          <p:nvPr/>
        </p:nvSpPr>
        <p:spPr>
          <a:xfrm>
            <a:off x="4930920" y="3105522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47347" y="3187771"/>
            <a:ext cx="498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 smtClean="0">
                <a:latin typeface="Helvetica"/>
                <a:cs typeface="Helvetica"/>
              </a:rPr>
              <a:t>Σ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9" name="Straight Arrow Connector 8"/>
          <p:cNvCxnSpPr>
            <a:stCxn id="22" idx="6"/>
            <a:endCxn id="7" idx="2"/>
          </p:cNvCxnSpPr>
          <p:nvPr/>
        </p:nvCxnSpPr>
        <p:spPr>
          <a:xfrm>
            <a:off x="2928495" y="3337749"/>
            <a:ext cx="2002425" cy="23948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6"/>
          </p:cNvCxnSpPr>
          <p:nvPr/>
        </p:nvCxnSpPr>
        <p:spPr>
          <a:xfrm flipV="1">
            <a:off x="2935205" y="3827163"/>
            <a:ext cx="1995715" cy="184255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910633" y="3577236"/>
            <a:ext cx="701525" cy="519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612158" y="3119277"/>
            <a:ext cx="4796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433579" y="3184589"/>
            <a:ext cx="3642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f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14" name="Straight Connector 13"/>
          <p:cNvCxnSpPr>
            <a:stCxn id="7" idx="0"/>
            <a:endCxn id="7" idx="4"/>
          </p:cNvCxnSpPr>
          <p:nvPr/>
        </p:nvCxnSpPr>
        <p:spPr>
          <a:xfrm>
            <a:off x="5402634" y="3105522"/>
            <a:ext cx="0" cy="94342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05349" y="1585369"/>
            <a:ext cx="14380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Input</a:t>
            </a:r>
            <a:endParaRPr lang="en-US" sz="4000" b="1" dirty="0"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15922" y="2232245"/>
            <a:ext cx="1865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Output</a:t>
            </a:r>
            <a:endParaRPr lang="en-US" sz="4000" b="1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87556" y="4240785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1</a:t>
            </a:r>
            <a:endParaRPr lang="en-US" sz="2400" dirty="0">
              <a:latin typeface="Helvetica"/>
              <a:cs typeface="Helvetic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87556" y="5438882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1</a:t>
            </a:r>
            <a:endParaRPr lang="en-US" sz="2400" dirty="0">
              <a:latin typeface="Helvetica"/>
              <a:cs typeface="Helvetic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78887" y="2293255"/>
            <a:ext cx="1057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3366FF"/>
                </a:solidFill>
                <a:latin typeface="Helvetica"/>
                <a:cs typeface="Helvetica"/>
              </a:rPr>
              <a:t>-0.166</a:t>
            </a:r>
            <a:endParaRPr lang="en-US" sz="2400" baseline="-25000" dirty="0">
              <a:solidFill>
                <a:srgbClr val="3366FF"/>
              </a:solidFill>
              <a:latin typeface="Helvetica"/>
              <a:cs typeface="Helvetic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010111" y="3664824"/>
            <a:ext cx="1057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-1.000</a:t>
            </a:r>
            <a:endParaRPr lang="en-US" sz="2400" baseline="-25000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13493" y="4334355"/>
            <a:ext cx="1057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-0.395</a:t>
            </a:r>
            <a:endParaRPr lang="en-US" sz="2400" baseline="-25000" dirty="0">
              <a:latin typeface="Helvetica"/>
              <a:cs typeface="Helvetica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1985067" y="2866035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287556" y="3105522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1</a:t>
            </a:r>
            <a:endParaRPr lang="en-US" sz="2400" dirty="0">
              <a:latin typeface="Helvetica"/>
              <a:cs typeface="Helvetica"/>
            </a:endParaRPr>
          </a:p>
        </p:txBody>
      </p:sp>
      <p:cxnSp>
        <p:nvCxnSpPr>
          <p:cNvPr id="24" name="Straight Arrow Connector 23"/>
          <p:cNvCxnSpPr>
            <a:stCxn id="4" idx="6"/>
          </p:cNvCxnSpPr>
          <p:nvPr/>
        </p:nvCxnSpPr>
        <p:spPr>
          <a:xfrm flipV="1">
            <a:off x="2935205" y="3743895"/>
            <a:ext cx="2012142" cy="73322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101457" y="2953756"/>
            <a:ext cx="954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Helvetica"/>
                <a:cs typeface="Helvetica"/>
              </a:rPr>
              <a:t>0.441</a:t>
            </a:r>
            <a:endParaRPr lang="en-US" sz="2400" baseline="-25000" dirty="0">
              <a:latin typeface="Helvetica"/>
              <a:cs typeface="Helvetica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2443363" y="1857636"/>
            <a:ext cx="720329" cy="720329"/>
            <a:chOff x="580574" y="1822092"/>
            <a:chExt cx="720329" cy="720329"/>
          </a:xfrm>
        </p:grpSpPr>
        <p:sp>
          <p:nvSpPr>
            <p:cNvPr id="27" name="Oval 26"/>
            <p:cNvSpPr/>
            <p:nvPr/>
          </p:nvSpPr>
          <p:spPr>
            <a:xfrm>
              <a:off x="580574" y="1822092"/>
              <a:ext cx="720329" cy="720329"/>
            </a:xfrm>
            <a:prstGeom prst="ellipse">
              <a:avLst/>
            </a:prstGeom>
            <a:noFill/>
            <a:ln w="19050" cmpd="sng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3366FF"/>
                </a:solidFill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37811" y="1863567"/>
              <a:ext cx="412893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rgbClr val="3366FF"/>
                  </a:solidFill>
                  <a:latin typeface="Helvetica"/>
                  <a:cs typeface="Helvetica"/>
                </a:rPr>
                <a:t>1</a:t>
              </a:r>
              <a:endParaRPr lang="en-US" sz="3200" dirty="0">
                <a:solidFill>
                  <a:srgbClr val="3366FF"/>
                </a:solidFill>
                <a:latin typeface="Helvetica"/>
                <a:cs typeface="Helvetica"/>
              </a:endParaRPr>
            </a:p>
          </p:txBody>
        </p:sp>
      </p:grpSp>
      <p:cxnSp>
        <p:nvCxnSpPr>
          <p:cNvPr id="29" name="Straight Arrow Connector 28"/>
          <p:cNvCxnSpPr/>
          <p:nvPr/>
        </p:nvCxnSpPr>
        <p:spPr>
          <a:xfrm>
            <a:off x="3163692" y="2472475"/>
            <a:ext cx="1721855" cy="934435"/>
          </a:xfrm>
          <a:prstGeom prst="straightConnector1">
            <a:avLst/>
          </a:prstGeom>
          <a:ln w="25400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897336" y="4941100"/>
            <a:ext cx="4983794" cy="17543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 smtClean="0">
                <a:latin typeface="Helvetica"/>
                <a:cs typeface="Helvetica"/>
              </a:rPr>
              <a:t>Σ</a:t>
            </a:r>
            <a:r>
              <a:rPr lang="en-US" b="1" dirty="0" smtClean="0">
                <a:latin typeface="Helvetica"/>
                <a:cs typeface="Helvetica"/>
              </a:rPr>
              <a:t> = (-0.166)×1 + 0.441×1 + (-1)×1 + (-0.395)×1</a:t>
            </a:r>
          </a:p>
          <a:p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smtClean="0">
                <a:latin typeface="Helvetica"/>
                <a:cs typeface="Helvetica"/>
              </a:rPr>
              <a:t>  = -1.12</a:t>
            </a:r>
          </a:p>
          <a:p>
            <a:endParaRPr lang="en-US" b="1" dirty="0">
              <a:latin typeface="Helvetica"/>
              <a:cs typeface="Helvetica"/>
            </a:endParaRPr>
          </a:p>
          <a:p>
            <a:r>
              <a:rPr lang="en-US" b="1" dirty="0" smtClean="0">
                <a:latin typeface="Helvetica"/>
                <a:cs typeface="Helvetica"/>
              </a:rPr>
              <a:t>f(-1.12) = 1/(1+e</a:t>
            </a:r>
            <a:r>
              <a:rPr lang="en-US" b="1" baseline="30000" dirty="0" smtClean="0">
                <a:latin typeface="Helvetica"/>
                <a:cs typeface="Helvetica"/>
              </a:rPr>
              <a:t>-1.12</a:t>
            </a:r>
            <a:r>
              <a:rPr lang="en-US" b="1" dirty="0" smtClean="0">
                <a:latin typeface="Helvetica"/>
                <a:cs typeface="Helvetica"/>
              </a:rPr>
              <a:t>) = 0.246</a:t>
            </a:r>
          </a:p>
          <a:p>
            <a:endParaRPr lang="en-US" b="1" dirty="0">
              <a:latin typeface="Helvetica"/>
              <a:cs typeface="Helvetica"/>
            </a:endParaRPr>
          </a:p>
          <a:p>
            <a:r>
              <a:rPr lang="en-US" b="1" dirty="0" smtClean="0">
                <a:latin typeface="Helvetica"/>
                <a:cs typeface="Helvetica"/>
              </a:rPr>
              <a:t>Error = 1 – 0.246 = 0.754</a:t>
            </a:r>
            <a:endParaRPr lang="en-US" b="1" dirty="0">
              <a:latin typeface="Helvetica"/>
              <a:cs typeface="Helvetica"/>
            </a:endParaRPr>
          </a:p>
        </p:txBody>
      </p:sp>
      <p:graphicFrame>
        <p:nvGraphicFramePr>
          <p:cNvPr id="34" name="Tab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8342595"/>
              </p:ext>
            </p:extLst>
          </p:nvPr>
        </p:nvGraphicFramePr>
        <p:xfrm>
          <a:off x="2845621" y="790788"/>
          <a:ext cx="6096000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Sample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Feature 1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Feature</a:t>
                      </a:r>
                      <a:r>
                        <a:rPr lang="en-US" b="1" baseline="0" dirty="0" smtClean="0"/>
                        <a:t> 2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Feature</a:t>
                      </a:r>
                      <a:r>
                        <a:rPr lang="en-US" b="1" baseline="0" dirty="0" smtClean="0"/>
                        <a:t> 3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Target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Sample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0425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530514" y="601645"/>
            <a:ext cx="7250595" cy="4630983"/>
            <a:chOff x="530514" y="601645"/>
            <a:chExt cx="7250595" cy="4630983"/>
          </a:xfrm>
        </p:grpSpPr>
        <p:grpSp>
          <p:nvGrpSpPr>
            <p:cNvPr id="4" name="Group 3"/>
            <p:cNvGrpSpPr/>
            <p:nvPr/>
          </p:nvGrpSpPr>
          <p:grpSpPr>
            <a:xfrm>
              <a:off x="1456509" y="2058429"/>
              <a:ext cx="6324600" cy="2743200"/>
              <a:chOff x="1409700" y="1769840"/>
              <a:chExt cx="6324600" cy="2743200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9700" y="1769840"/>
                <a:ext cx="6324600" cy="2743200"/>
              </a:xfrm>
              <a:prstGeom prst="rect">
                <a:avLst/>
              </a:prstGeom>
            </p:spPr>
          </p:pic>
          <p:grpSp>
            <p:nvGrpSpPr>
              <p:cNvPr id="6" name="Group 5"/>
              <p:cNvGrpSpPr/>
              <p:nvPr/>
            </p:nvGrpSpPr>
            <p:grpSpPr>
              <a:xfrm>
                <a:off x="5391156" y="2011701"/>
                <a:ext cx="1341799" cy="1007676"/>
                <a:chOff x="5391156" y="2011701"/>
                <a:chExt cx="1341799" cy="1007676"/>
              </a:xfrm>
            </p:grpSpPr>
            <p:sp>
              <p:nvSpPr>
                <p:cNvPr id="8" name="Rectangle 7"/>
                <p:cNvSpPr/>
                <p:nvPr/>
              </p:nvSpPr>
              <p:spPr>
                <a:xfrm>
                  <a:off x="5391156" y="2261636"/>
                  <a:ext cx="1341799" cy="757741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/>
                <p:cNvSpPr/>
                <p:nvPr/>
              </p:nvSpPr>
              <p:spPr>
                <a:xfrm>
                  <a:off x="5807123" y="2011701"/>
                  <a:ext cx="662264" cy="451941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aphicFrame>
            <p:nvGraphicFramePr>
              <p:cNvPr id="7" name="Object 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51591140"/>
                  </p:ext>
                </p:extLst>
              </p:nvPr>
            </p:nvGraphicFramePr>
            <p:xfrm>
              <a:off x="5494232" y="2083591"/>
              <a:ext cx="1343577" cy="1225026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8437" name="Equation" r:id="rId4" imgW="431800" imgH="393700" progId="Equation.3">
                      <p:embed/>
                    </p:oleObj>
                  </mc:Choice>
                  <mc:Fallback>
                    <p:oleObj name="Equation" r:id="rId4" imgW="431800" imgH="3937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5494232" y="2083591"/>
                            <a:ext cx="1343577" cy="1225026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cxnSp>
          <p:nvCxnSpPr>
            <p:cNvPr id="10" name="Straight Connector 9"/>
            <p:cNvCxnSpPr/>
            <p:nvPr/>
          </p:nvCxnSpPr>
          <p:spPr>
            <a:xfrm>
              <a:off x="1773862" y="3974361"/>
              <a:ext cx="2610945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372827" y="3962379"/>
              <a:ext cx="0" cy="58718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188747" y="4586297"/>
              <a:ext cx="3681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z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4556907" y="4981126"/>
              <a:ext cx="1215504" cy="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5877589" y="4586297"/>
              <a:ext cx="12772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/>
                <a:t>z</a:t>
              </a:r>
              <a:r>
                <a:rPr lang="en-US" sz="3600" b="1" baseline="-25000" dirty="0" smtClean="0"/>
                <a:t>update</a:t>
              </a:r>
              <a:endParaRPr lang="en-US" sz="3600" b="1" baseline="-25000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30514" y="601645"/>
              <a:ext cx="4572000" cy="175432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342900" indent="-342900">
                <a:buFont typeface="Arial"/>
                <a:buChar char="•"/>
              </a:pPr>
              <a:r>
                <a:rPr lang="en-US" sz="3600" b="1" dirty="0" smtClean="0"/>
                <a:t>Target: 1</a:t>
              </a:r>
              <a:endParaRPr lang="en-US" sz="3600" b="1" dirty="0"/>
            </a:p>
            <a:p>
              <a:pPr marL="342900" indent="-342900">
                <a:buFont typeface="Arial"/>
                <a:buChar char="•"/>
              </a:pPr>
              <a:r>
                <a:rPr lang="en-US" sz="3600" b="1" dirty="0" smtClean="0"/>
                <a:t>Estimation: 0.246</a:t>
              </a:r>
            </a:p>
            <a:p>
              <a:endParaRPr lang="en-US" sz="3600" b="1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437965" y="898240"/>
              <a:ext cx="231400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600" b="1" dirty="0" smtClean="0">
                  <a:solidFill>
                    <a:srgbClr val="FF0000"/>
                  </a:solidFill>
                </a:rPr>
                <a:t>Error 0.754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19131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530514" y="601645"/>
            <a:ext cx="7250595" cy="4630983"/>
            <a:chOff x="530514" y="601645"/>
            <a:chExt cx="7250595" cy="4630983"/>
          </a:xfrm>
        </p:grpSpPr>
        <p:grpSp>
          <p:nvGrpSpPr>
            <p:cNvPr id="4" name="Group 3"/>
            <p:cNvGrpSpPr/>
            <p:nvPr/>
          </p:nvGrpSpPr>
          <p:grpSpPr>
            <a:xfrm>
              <a:off x="1456509" y="2058429"/>
              <a:ext cx="6324600" cy="2743200"/>
              <a:chOff x="1409700" y="1769840"/>
              <a:chExt cx="6324600" cy="2743200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9700" y="1769840"/>
                <a:ext cx="6324600" cy="2743200"/>
              </a:xfrm>
              <a:prstGeom prst="rect">
                <a:avLst/>
              </a:prstGeom>
            </p:spPr>
          </p:pic>
          <p:grpSp>
            <p:nvGrpSpPr>
              <p:cNvPr id="6" name="Group 5"/>
              <p:cNvGrpSpPr/>
              <p:nvPr/>
            </p:nvGrpSpPr>
            <p:grpSpPr>
              <a:xfrm>
                <a:off x="5391156" y="2011701"/>
                <a:ext cx="1341799" cy="1007676"/>
                <a:chOff x="5391156" y="2011701"/>
                <a:chExt cx="1341799" cy="1007676"/>
              </a:xfrm>
            </p:grpSpPr>
            <p:sp>
              <p:nvSpPr>
                <p:cNvPr id="8" name="Rectangle 7"/>
                <p:cNvSpPr/>
                <p:nvPr/>
              </p:nvSpPr>
              <p:spPr>
                <a:xfrm>
                  <a:off x="5391156" y="2261636"/>
                  <a:ext cx="1341799" cy="757741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/>
                <p:cNvSpPr/>
                <p:nvPr/>
              </p:nvSpPr>
              <p:spPr>
                <a:xfrm>
                  <a:off x="5807123" y="2011701"/>
                  <a:ext cx="662264" cy="451941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aphicFrame>
            <p:nvGraphicFramePr>
              <p:cNvPr id="7" name="Object 6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47313874"/>
                  </p:ext>
                </p:extLst>
              </p:nvPr>
            </p:nvGraphicFramePr>
            <p:xfrm>
              <a:off x="5494232" y="2083591"/>
              <a:ext cx="1343577" cy="1225026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0484" name="Equation" r:id="rId4" imgW="431800" imgH="393700" progId="Equation.3">
                      <p:embed/>
                    </p:oleObj>
                  </mc:Choice>
                  <mc:Fallback>
                    <p:oleObj name="Equation" r:id="rId4" imgW="431800" imgH="393700" progId="Equation.3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5494232" y="2083591"/>
                            <a:ext cx="1343577" cy="1225026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cxnSp>
          <p:nvCxnSpPr>
            <p:cNvPr id="10" name="Straight Connector 9"/>
            <p:cNvCxnSpPr/>
            <p:nvPr/>
          </p:nvCxnSpPr>
          <p:spPr>
            <a:xfrm>
              <a:off x="1773862" y="3974361"/>
              <a:ext cx="2610945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372827" y="3962379"/>
              <a:ext cx="0" cy="587180"/>
            </a:xfrm>
            <a:prstGeom prst="line">
              <a:avLst/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188747" y="4586297"/>
              <a:ext cx="3681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/>
                <a:t>z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4556907" y="4981126"/>
              <a:ext cx="1215504" cy="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5877589" y="4586297"/>
              <a:ext cx="12772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/>
                <a:t>z</a:t>
              </a:r>
              <a:r>
                <a:rPr lang="en-US" sz="3600" b="1" baseline="-25000" dirty="0" smtClean="0"/>
                <a:t>update</a:t>
              </a:r>
              <a:endParaRPr lang="en-US" sz="3600" b="1" baseline="-25000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30514" y="601645"/>
              <a:ext cx="4572000" cy="175432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marL="342900" indent="-342900">
                <a:buFont typeface="Arial"/>
                <a:buChar char="•"/>
              </a:pPr>
              <a:r>
                <a:rPr lang="en-US" sz="3600" b="1" dirty="0" smtClean="0"/>
                <a:t>Target: 1</a:t>
              </a:r>
              <a:endParaRPr lang="en-US" sz="3600" b="1" dirty="0"/>
            </a:p>
            <a:p>
              <a:pPr marL="342900" indent="-342900">
                <a:buFont typeface="Arial"/>
                <a:buChar char="•"/>
              </a:pPr>
              <a:r>
                <a:rPr lang="en-US" sz="3600" b="1" dirty="0" smtClean="0"/>
                <a:t>Estimation: 0.246</a:t>
              </a:r>
            </a:p>
            <a:p>
              <a:endParaRPr lang="en-US" sz="3600" b="1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437965" y="898240"/>
              <a:ext cx="231400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600" b="1" dirty="0" smtClean="0">
                  <a:solidFill>
                    <a:srgbClr val="FF0000"/>
                  </a:solidFill>
                </a:rPr>
                <a:t>Error 0.754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29" name="Rectangle 28"/>
          <p:cNvSpPr/>
          <p:nvPr/>
        </p:nvSpPr>
        <p:spPr>
          <a:xfrm>
            <a:off x="704593" y="5673089"/>
            <a:ext cx="766966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We want to </a:t>
            </a:r>
            <a:r>
              <a:rPr lang="en-US" sz="2400" b="1" dirty="0">
                <a:solidFill>
                  <a:srgbClr val="0000FF"/>
                </a:solidFill>
              </a:rPr>
              <a:t>increase</a:t>
            </a:r>
            <a:r>
              <a:rPr lang="en-US" sz="2400" b="1" dirty="0"/>
              <a:t> the </a:t>
            </a:r>
            <a:r>
              <a:rPr lang="en-US" sz="2400" b="1" dirty="0" smtClean="0"/>
              <a:t>weights next time to have larger z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77501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117" y="1136485"/>
            <a:ext cx="6896100" cy="4254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06247" y="5301151"/>
            <a:ext cx="346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Workshop time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153003" y="2677087"/>
            <a:ext cx="3670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Learning curve 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66875" y="3248436"/>
            <a:ext cx="2529804" cy="13234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Gentle introduction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Chalkboard"/>
                <a:cs typeface="Chalkboard"/>
              </a:rPr>
              <a:t>What’s ML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Chalkboard"/>
                <a:cs typeface="Chalkboard"/>
              </a:rPr>
              <a:t>ANN history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Chalkboard"/>
                <a:cs typeface="Chalkboard"/>
              </a:rPr>
              <a:t>ANN overview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431777" y="2308478"/>
            <a:ext cx="2342188" cy="1114721"/>
            <a:chOff x="2431777" y="2308478"/>
            <a:chExt cx="2342188" cy="1114721"/>
          </a:xfrm>
        </p:grpSpPr>
        <p:sp>
          <p:nvSpPr>
            <p:cNvPr id="9" name="TextBox 8"/>
            <p:cNvSpPr txBox="1"/>
            <p:nvPr/>
          </p:nvSpPr>
          <p:spPr>
            <a:xfrm>
              <a:off x="2431777" y="2308478"/>
              <a:ext cx="2342188" cy="4001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Chalkboard"/>
                  <a:cs typeface="Chalkboard"/>
                </a:rPr>
                <a:t>Step by step ANN</a:t>
              </a: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3741625" y="2708588"/>
              <a:ext cx="395585" cy="714611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4680738" y="1153105"/>
            <a:ext cx="2574010" cy="733824"/>
            <a:chOff x="4680738" y="1153105"/>
            <a:chExt cx="2574010" cy="733824"/>
          </a:xfrm>
        </p:grpSpPr>
        <p:sp>
          <p:nvSpPr>
            <p:cNvPr id="12" name="TextBox 11"/>
            <p:cNvSpPr txBox="1"/>
            <p:nvPr/>
          </p:nvSpPr>
          <p:spPr>
            <a:xfrm>
              <a:off x="4680738" y="1153105"/>
              <a:ext cx="2574010" cy="4001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A6A6A6"/>
                  </a:solidFill>
                  <a:latin typeface="Chalkboard"/>
                  <a:cs typeface="Chalkboard"/>
                </a:rPr>
                <a:t>Real world example</a:t>
              </a:r>
            </a:p>
          </p:txBody>
        </p:sp>
        <p:cxnSp>
          <p:nvCxnSpPr>
            <p:cNvPr id="18" name="Straight Arrow Connector 17"/>
            <p:cNvCxnSpPr>
              <a:stCxn id="12" idx="2"/>
            </p:cNvCxnSpPr>
            <p:nvPr/>
          </p:nvCxnSpPr>
          <p:spPr>
            <a:xfrm>
              <a:off x="5967743" y="1553215"/>
              <a:ext cx="166195" cy="333714"/>
            </a:xfrm>
            <a:prstGeom prst="straightConnector1">
              <a:avLst/>
            </a:prstGeom>
            <a:ln w="38100">
              <a:solidFill>
                <a:srgbClr val="A6A6A6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6776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621" y="2839652"/>
            <a:ext cx="7799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Weights delta = </a:t>
            </a:r>
            <a:r>
              <a:rPr lang="en-US" sz="3600" b="1" dirty="0" smtClean="0">
                <a:solidFill>
                  <a:srgbClr val="FF0000"/>
                </a:solidFill>
                <a:latin typeface="Helvetica"/>
                <a:cs typeface="Helvetica"/>
              </a:rPr>
              <a:t>0.754</a:t>
            </a:r>
            <a:r>
              <a:rPr lang="en-US" sz="3600" b="1" dirty="0" smtClean="0">
                <a:latin typeface="Helvetica"/>
                <a:cs typeface="Helvetica"/>
              </a:rPr>
              <a:t> </a:t>
            </a:r>
            <a:r>
              <a:rPr lang="en-US" sz="3600" b="1" dirty="0" smtClean="0"/>
              <a:t>× slope </a:t>
            </a:r>
            <a:r>
              <a:rPr lang="en-US" sz="3600" b="1" dirty="0"/>
              <a:t>×</a:t>
            </a:r>
            <a:r>
              <a:rPr lang="en-US" sz="3600" b="1" dirty="0" smtClean="0"/>
              <a:t> input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783078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65100" y="431800"/>
            <a:ext cx="8801100" cy="6044770"/>
            <a:chOff x="165100" y="431800"/>
            <a:chExt cx="8801100" cy="604477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b="5664"/>
            <a:stretch/>
          </p:blipFill>
          <p:spPr>
            <a:xfrm>
              <a:off x="165100" y="431800"/>
              <a:ext cx="8801100" cy="5642899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4456689" y="5768684"/>
              <a:ext cx="3885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 smtClean="0"/>
                <a:t>z</a:t>
              </a:r>
              <a:endParaRPr lang="en-US" sz="4000" b="1" dirty="0"/>
            </a:p>
          </p:txBody>
        </p:sp>
      </p:grp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4774543"/>
              </p:ext>
            </p:extLst>
          </p:nvPr>
        </p:nvGraphicFramePr>
        <p:xfrm>
          <a:off x="1367613" y="805065"/>
          <a:ext cx="4189413" cy="1225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9" name="Equation" r:id="rId4" imgW="1346200" imgH="393700" progId="Equation.3">
                  <p:embed/>
                </p:oleObj>
              </mc:Choice>
              <mc:Fallback>
                <p:oleObj name="Equation" r:id="rId4" imgW="13462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67613" y="805065"/>
                        <a:ext cx="4189413" cy="1225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3770465" y="4829849"/>
            <a:ext cx="50519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Helvetica"/>
                <a:cs typeface="Helvetica"/>
              </a:rPr>
              <a:t>z</a:t>
            </a:r>
            <a:r>
              <a:rPr lang="en-US" sz="2400" b="1" dirty="0" smtClean="0">
                <a:latin typeface="Helvetica"/>
                <a:cs typeface="Helvetica"/>
              </a:rPr>
              <a:t> = -1.12                      f(z) = 0.246    </a:t>
            </a:r>
          </a:p>
          <a:p>
            <a:r>
              <a:rPr lang="en-US" sz="2400" b="1" dirty="0" smtClean="0">
                <a:latin typeface="Helvetica"/>
                <a:cs typeface="Helvetica"/>
              </a:rPr>
              <a:t>slope = </a:t>
            </a:r>
            <a:r>
              <a:rPr lang="en-US" sz="2400" b="1" dirty="0">
                <a:latin typeface="Helvetica"/>
                <a:cs typeface="Helvetica"/>
              </a:rPr>
              <a:t>0.246 </a:t>
            </a:r>
            <a:r>
              <a:rPr lang="en-US" sz="2400" b="1" dirty="0" smtClean="0">
                <a:latin typeface="Helvetica"/>
                <a:cs typeface="Helvetica"/>
              </a:rPr>
              <a:t>× </a:t>
            </a:r>
            <a:r>
              <a:rPr lang="en-US" sz="2400" b="1" dirty="0">
                <a:latin typeface="Helvetica"/>
                <a:cs typeface="Helvetica"/>
              </a:rPr>
              <a:t>(1 - 0.246) = </a:t>
            </a:r>
            <a:r>
              <a:rPr lang="en-US" sz="2400" b="1" dirty="0" smtClean="0">
                <a:latin typeface="Helvetica"/>
                <a:cs typeface="Helvetica"/>
              </a:rPr>
              <a:t>0.185</a:t>
            </a:r>
            <a:endParaRPr lang="en-US" sz="2400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87565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587037" y="1030414"/>
            <a:ext cx="6679498" cy="4613282"/>
            <a:chOff x="587037" y="1030414"/>
            <a:chExt cx="6679498" cy="4613282"/>
          </a:xfrm>
        </p:grpSpPr>
        <p:sp>
          <p:nvSpPr>
            <p:cNvPr id="8" name="TextBox 7"/>
            <p:cNvSpPr txBox="1"/>
            <p:nvPr/>
          </p:nvSpPr>
          <p:spPr>
            <a:xfrm>
              <a:off x="587037" y="1737331"/>
              <a:ext cx="62896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 dirty="0" smtClean="0"/>
                <a:t>Change item = </a:t>
              </a:r>
              <a:r>
                <a:rPr lang="en-US" sz="3600" b="1" dirty="0" smtClean="0">
                  <a:solidFill>
                    <a:srgbClr val="FF0000"/>
                  </a:solidFill>
                  <a:latin typeface="Helvetica"/>
                  <a:cs typeface="Helvetica"/>
                </a:rPr>
                <a:t>0.754</a:t>
              </a:r>
              <a:r>
                <a:rPr lang="en-US" sz="3600" b="1" dirty="0" smtClean="0">
                  <a:latin typeface="Helvetica"/>
                  <a:cs typeface="Helvetica"/>
                </a:rPr>
                <a:t> </a:t>
              </a:r>
              <a:r>
                <a:rPr lang="en-US" sz="3600" b="1" dirty="0" smtClean="0"/>
                <a:t>× </a:t>
              </a:r>
              <a:r>
                <a:rPr lang="en-US" sz="3600" b="1" dirty="0" smtClean="0">
                  <a:solidFill>
                    <a:srgbClr val="008000"/>
                  </a:solidFill>
                </a:rPr>
                <a:t>0.185</a:t>
              </a:r>
              <a:r>
                <a:rPr lang="en-US" sz="3600" b="1" dirty="0" smtClean="0"/>
                <a:t> ×  </a:t>
              </a:r>
              <a:endParaRPr lang="en-US" sz="36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769556" y="1030414"/>
              <a:ext cx="418654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/>
                <a:t>1</a:t>
              </a:r>
            </a:p>
            <a:p>
              <a:r>
                <a:rPr lang="en-US" sz="3600" b="1" dirty="0" smtClean="0"/>
                <a:t>1</a:t>
              </a:r>
            </a:p>
            <a:p>
              <a:r>
                <a:rPr lang="en-US" sz="3600" b="1" dirty="0" smtClean="0"/>
                <a:t>1</a:t>
              </a:r>
            </a:p>
            <a:p>
              <a:r>
                <a:rPr lang="en-US" sz="3600" b="1" dirty="0"/>
                <a:t>1</a:t>
              </a:r>
            </a:p>
          </p:txBody>
        </p:sp>
        <p:sp>
          <p:nvSpPr>
            <p:cNvPr id="11" name="Left Bracket 10"/>
            <p:cNvSpPr/>
            <p:nvPr/>
          </p:nvSpPr>
          <p:spPr>
            <a:xfrm>
              <a:off x="7220816" y="1059683"/>
              <a:ext cx="45719" cy="2216606"/>
            </a:xfrm>
            <a:prstGeom prst="leftBracket">
              <a:avLst/>
            </a:prstGeom>
            <a:ln>
              <a:solidFill>
                <a:schemeClr val="tx1"/>
              </a:solidFill>
            </a:ln>
            <a:effectLst/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2" name="Left Bracket 11"/>
            <p:cNvSpPr/>
            <p:nvPr/>
          </p:nvSpPr>
          <p:spPr>
            <a:xfrm>
              <a:off x="6690757" y="1059683"/>
              <a:ext cx="45719" cy="2216606"/>
            </a:xfrm>
            <a:prstGeom prst="leftBracket">
              <a:avLst/>
            </a:prstGeom>
            <a:ln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654189" y="3335372"/>
              <a:ext cx="1243925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/>
                <a:t>0.139</a:t>
              </a:r>
            </a:p>
            <a:p>
              <a:r>
                <a:rPr lang="en-US" sz="3600" b="1" dirty="0"/>
                <a:t>0.139</a:t>
              </a:r>
            </a:p>
            <a:p>
              <a:r>
                <a:rPr lang="en-US" sz="3600" b="1" dirty="0"/>
                <a:t>0.139</a:t>
              </a:r>
            </a:p>
            <a:p>
              <a:r>
                <a:rPr lang="en-US" sz="3600" b="1" dirty="0"/>
                <a:t>0.139</a:t>
              </a:r>
            </a:p>
          </p:txBody>
        </p:sp>
        <p:sp>
          <p:nvSpPr>
            <p:cNvPr id="14" name="Left Bracket 13"/>
            <p:cNvSpPr/>
            <p:nvPr/>
          </p:nvSpPr>
          <p:spPr>
            <a:xfrm>
              <a:off x="4809429" y="3364641"/>
              <a:ext cx="45719" cy="2216606"/>
            </a:xfrm>
            <a:prstGeom prst="leftBracket">
              <a:avLst/>
            </a:prstGeom>
            <a:ln>
              <a:solidFill>
                <a:schemeClr val="tx1"/>
              </a:solidFill>
            </a:ln>
            <a:effectLst/>
            <a:scene3d>
              <a:camera prst="orthographicFront">
                <a:rot lat="0" lon="1080000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5" name="Left Bracket 14"/>
            <p:cNvSpPr/>
            <p:nvPr/>
          </p:nvSpPr>
          <p:spPr>
            <a:xfrm>
              <a:off x="3608470" y="3364641"/>
              <a:ext cx="45719" cy="2216606"/>
            </a:xfrm>
            <a:prstGeom prst="leftBracket">
              <a:avLst/>
            </a:prstGeom>
            <a:ln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 flipH="1" flipV="1">
              <a:off x="2983105" y="4033022"/>
              <a:ext cx="49263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600" b="1" dirty="0"/>
                <a:t>=</a:t>
              </a:r>
              <a:endParaRPr lang="en-US" sz="3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11356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992092" y="1196393"/>
            <a:ext cx="138526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-0.166</a:t>
            </a:r>
          </a:p>
          <a:p>
            <a:r>
              <a:rPr lang="en-US" sz="3600" b="1" dirty="0" smtClean="0"/>
              <a:t> 0.441</a:t>
            </a:r>
          </a:p>
          <a:p>
            <a:r>
              <a:rPr lang="en-US" sz="3600" b="1" dirty="0" smtClean="0"/>
              <a:t>-1.000</a:t>
            </a:r>
          </a:p>
          <a:p>
            <a:r>
              <a:rPr lang="en-US" sz="3600" b="1" dirty="0" smtClean="0"/>
              <a:t>-0.395</a:t>
            </a:r>
            <a:endParaRPr lang="en-US" sz="3600" b="1" dirty="0"/>
          </a:p>
        </p:txBody>
      </p:sp>
      <p:sp>
        <p:nvSpPr>
          <p:cNvPr id="11" name="Left Bracket 10"/>
          <p:cNvSpPr/>
          <p:nvPr/>
        </p:nvSpPr>
        <p:spPr>
          <a:xfrm>
            <a:off x="4356045" y="1225662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2" name="Left Bracket 11"/>
          <p:cNvSpPr/>
          <p:nvPr/>
        </p:nvSpPr>
        <p:spPr>
          <a:xfrm>
            <a:off x="2913293" y="1225662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50866" y="1196393"/>
            <a:ext cx="124392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0.139</a:t>
            </a:r>
          </a:p>
          <a:p>
            <a:r>
              <a:rPr lang="en-US" sz="3600" b="1" dirty="0"/>
              <a:t>0.139</a:t>
            </a:r>
          </a:p>
          <a:p>
            <a:r>
              <a:rPr lang="en-US" sz="3600" b="1" dirty="0"/>
              <a:t>0.139</a:t>
            </a:r>
          </a:p>
          <a:p>
            <a:r>
              <a:rPr lang="en-US" sz="3600" b="1" dirty="0"/>
              <a:t>0.139</a:t>
            </a:r>
          </a:p>
        </p:txBody>
      </p:sp>
      <p:sp>
        <p:nvSpPr>
          <p:cNvPr id="14" name="Left Bracket 13"/>
          <p:cNvSpPr/>
          <p:nvPr/>
        </p:nvSpPr>
        <p:spPr>
          <a:xfrm>
            <a:off x="6409879" y="1225662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5" name="Left Bracket 14"/>
          <p:cNvSpPr/>
          <p:nvPr/>
        </p:nvSpPr>
        <p:spPr>
          <a:xfrm>
            <a:off x="5153251" y="1225662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6" name="Rectangle 15"/>
          <p:cNvSpPr/>
          <p:nvPr/>
        </p:nvSpPr>
        <p:spPr>
          <a:xfrm rot="10800000" flipH="1" flipV="1">
            <a:off x="359410" y="1835982"/>
            <a:ext cx="19168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/>
              <a:t>Updated</a:t>
            </a:r>
          </a:p>
          <a:p>
            <a:r>
              <a:rPr lang="en-US" sz="3600" b="1" dirty="0" smtClean="0"/>
              <a:t>Weights</a:t>
            </a:r>
            <a:endParaRPr lang="en-US" sz="3600" dirty="0"/>
          </a:p>
        </p:txBody>
      </p:sp>
      <p:sp>
        <p:nvSpPr>
          <p:cNvPr id="18" name="Rectangle 17"/>
          <p:cNvSpPr/>
          <p:nvPr/>
        </p:nvSpPr>
        <p:spPr>
          <a:xfrm flipH="1" flipV="1">
            <a:off x="4515907" y="2112982"/>
            <a:ext cx="4926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/>
              <a:t>+</a:t>
            </a:r>
            <a:endParaRPr lang="en-US" sz="3600" dirty="0"/>
          </a:p>
        </p:txBody>
      </p:sp>
      <p:sp>
        <p:nvSpPr>
          <p:cNvPr id="19" name="Rectangle 18"/>
          <p:cNvSpPr/>
          <p:nvPr/>
        </p:nvSpPr>
        <p:spPr>
          <a:xfrm flipH="1" flipV="1">
            <a:off x="6455598" y="2112982"/>
            <a:ext cx="4926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/>
              <a:t>=</a:t>
            </a:r>
            <a:endParaRPr lang="en-US" sz="3600" dirty="0"/>
          </a:p>
        </p:txBody>
      </p:sp>
      <p:sp>
        <p:nvSpPr>
          <p:cNvPr id="20" name="TextBox 19"/>
          <p:cNvSpPr txBox="1"/>
          <p:nvPr/>
        </p:nvSpPr>
        <p:spPr>
          <a:xfrm>
            <a:off x="7075650" y="1216991"/>
            <a:ext cx="138526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-0.027</a:t>
            </a:r>
          </a:p>
          <a:p>
            <a:r>
              <a:rPr lang="en-US" sz="3600" b="1" dirty="0" smtClean="0"/>
              <a:t> 0.580</a:t>
            </a:r>
          </a:p>
          <a:p>
            <a:r>
              <a:rPr lang="en-US" sz="3600" b="1" dirty="0" smtClean="0"/>
              <a:t>-0.861</a:t>
            </a:r>
          </a:p>
          <a:p>
            <a:r>
              <a:rPr lang="en-US" sz="3600" b="1" dirty="0" smtClean="0"/>
              <a:t>-0.256</a:t>
            </a:r>
            <a:endParaRPr lang="en-US" sz="3600" b="1" dirty="0"/>
          </a:p>
        </p:txBody>
      </p:sp>
      <p:sp>
        <p:nvSpPr>
          <p:cNvPr id="21" name="Left Bracket 20"/>
          <p:cNvSpPr/>
          <p:nvPr/>
        </p:nvSpPr>
        <p:spPr>
          <a:xfrm>
            <a:off x="8439603" y="1246260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22" name="Left Bracket 21"/>
          <p:cNvSpPr/>
          <p:nvPr/>
        </p:nvSpPr>
        <p:spPr>
          <a:xfrm>
            <a:off x="6996851" y="1246260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76266" y="1977804"/>
            <a:ext cx="4145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/>
              <a:t>=</a:t>
            </a:r>
            <a:endParaRPr lang="en-US" sz="3600" dirty="0"/>
          </a:p>
        </p:txBody>
      </p: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480346" y="3803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Changes of the error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sp>
        <p:nvSpPr>
          <p:cNvPr id="17" name="Rectangle 16"/>
          <p:cNvSpPr/>
          <p:nvPr/>
        </p:nvSpPr>
        <p:spPr>
          <a:xfrm rot="10800000" flipH="1" flipV="1">
            <a:off x="2033664" y="3821576"/>
            <a:ext cx="19168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/>
              <a:t>Original</a:t>
            </a:r>
          </a:p>
          <a:p>
            <a:r>
              <a:rPr lang="en-US" sz="3600" b="1" dirty="0" smtClean="0"/>
              <a:t>Weights</a:t>
            </a:r>
            <a:endParaRPr lang="en-US" sz="3600" dirty="0"/>
          </a:p>
        </p:txBody>
      </p:sp>
      <p:sp>
        <p:nvSpPr>
          <p:cNvPr id="23" name="Rectangle 22"/>
          <p:cNvSpPr/>
          <p:nvPr/>
        </p:nvSpPr>
        <p:spPr>
          <a:xfrm rot="10800000" flipH="1" flipV="1">
            <a:off x="5079995" y="3954795"/>
            <a:ext cx="19168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/>
              <a:t>updates</a:t>
            </a:r>
            <a:endParaRPr lang="en-US" sz="3600" dirty="0"/>
          </a:p>
        </p:txBody>
      </p:sp>
      <p:cxnSp>
        <p:nvCxnSpPr>
          <p:cNvPr id="5" name="Straight Arrow Connector 4"/>
          <p:cNvCxnSpPr>
            <a:endCxn id="9" idx="2"/>
          </p:cNvCxnSpPr>
          <p:nvPr/>
        </p:nvCxnSpPr>
        <p:spPr>
          <a:xfrm flipV="1">
            <a:off x="3246674" y="3504717"/>
            <a:ext cx="438051" cy="45007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3" idx="2"/>
          </p:cNvCxnSpPr>
          <p:nvPr/>
        </p:nvCxnSpPr>
        <p:spPr>
          <a:xfrm flipH="1" flipV="1">
            <a:off x="5772829" y="3504717"/>
            <a:ext cx="169423" cy="602478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2821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992092" y="1196393"/>
            <a:ext cx="138526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-0.166</a:t>
            </a:r>
          </a:p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 0.441</a:t>
            </a:r>
          </a:p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-1.000</a:t>
            </a:r>
          </a:p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-0.395</a:t>
            </a:r>
            <a:endParaRPr lang="en-US" sz="3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Left Bracket 10"/>
          <p:cNvSpPr/>
          <p:nvPr/>
        </p:nvSpPr>
        <p:spPr>
          <a:xfrm>
            <a:off x="4356045" y="1225662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2" name="Left Bracket 11"/>
          <p:cNvSpPr/>
          <p:nvPr/>
        </p:nvSpPr>
        <p:spPr>
          <a:xfrm>
            <a:off x="2913293" y="1225662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50866" y="1196393"/>
            <a:ext cx="124392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0.139</a:t>
            </a:r>
          </a:p>
          <a:p>
            <a:r>
              <a:rPr lang="en-US" sz="3600" b="1" dirty="0">
                <a:solidFill>
                  <a:schemeClr val="bg1">
                    <a:lumMod val="65000"/>
                  </a:schemeClr>
                </a:solidFill>
              </a:rPr>
              <a:t>0.139</a:t>
            </a:r>
          </a:p>
          <a:p>
            <a:r>
              <a:rPr lang="en-US" sz="3600" b="1" dirty="0">
                <a:solidFill>
                  <a:schemeClr val="bg1">
                    <a:lumMod val="65000"/>
                  </a:schemeClr>
                </a:solidFill>
              </a:rPr>
              <a:t>0.139</a:t>
            </a:r>
          </a:p>
          <a:p>
            <a:r>
              <a:rPr lang="en-US" sz="3600" b="1" dirty="0">
                <a:solidFill>
                  <a:schemeClr val="bg1">
                    <a:lumMod val="65000"/>
                  </a:schemeClr>
                </a:solidFill>
              </a:rPr>
              <a:t>0.139</a:t>
            </a:r>
          </a:p>
        </p:txBody>
      </p:sp>
      <p:sp>
        <p:nvSpPr>
          <p:cNvPr id="14" name="Left Bracket 13"/>
          <p:cNvSpPr/>
          <p:nvPr/>
        </p:nvSpPr>
        <p:spPr>
          <a:xfrm>
            <a:off x="6409879" y="1225662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Left Bracket 14"/>
          <p:cNvSpPr/>
          <p:nvPr/>
        </p:nvSpPr>
        <p:spPr>
          <a:xfrm>
            <a:off x="5153251" y="1225662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 rot="10800000" flipH="1" flipV="1">
            <a:off x="359410" y="1835982"/>
            <a:ext cx="19168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Updated</a:t>
            </a:r>
          </a:p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Weights</a:t>
            </a:r>
            <a:endParaRPr lang="en-US" sz="3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80346" y="4286746"/>
            <a:ext cx="845736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latin typeface="Helvetica"/>
                <a:cs typeface="Helvetica"/>
              </a:rPr>
              <a:t>z</a:t>
            </a:r>
            <a:r>
              <a:rPr lang="en-US" sz="2400" b="1" dirty="0" smtClean="0">
                <a:latin typeface="Helvetica"/>
                <a:cs typeface="Helvetica"/>
              </a:rPr>
              <a:t> = (</a:t>
            </a:r>
            <a:r>
              <a:rPr lang="en-US" sz="2400" b="1" dirty="0">
                <a:latin typeface="Helvetica"/>
                <a:cs typeface="Helvetica"/>
              </a:rPr>
              <a:t>-</a:t>
            </a:r>
            <a:r>
              <a:rPr lang="en-US" sz="2400" b="1" dirty="0" smtClean="0">
                <a:latin typeface="Helvetica"/>
                <a:cs typeface="Helvetica"/>
              </a:rPr>
              <a:t>0.027)</a:t>
            </a:r>
            <a:r>
              <a:rPr lang="en-US" sz="2400" b="1" dirty="0">
                <a:latin typeface="Helvetica"/>
                <a:cs typeface="Helvetica"/>
              </a:rPr>
              <a:t>×1 + </a:t>
            </a:r>
            <a:r>
              <a:rPr lang="en-US" sz="2400" b="1" dirty="0" smtClean="0">
                <a:latin typeface="Helvetica"/>
                <a:cs typeface="Helvetica"/>
              </a:rPr>
              <a:t>0.580×</a:t>
            </a:r>
            <a:r>
              <a:rPr lang="en-US" sz="2400" b="1" dirty="0">
                <a:latin typeface="Helvetica"/>
                <a:cs typeface="Helvetica"/>
              </a:rPr>
              <a:t>1 + (</a:t>
            </a:r>
            <a:r>
              <a:rPr lang="en-US" sz="2400" b="1" dirty="0" smtClean="0">
                <a:latin typeface="Helvetica"/>
                <a:cs typeface="Helvetica"/>
              </a:rPr>
              <a:t>-0.861)</a:t>
            </a:r>
            <a:r>
              <a:rPr lang="en-US" sz="2400" b="1" dirty="0">
                <a:latin typeface="Helvetica"/>
                <a:cs typeface="Helvetica"/>
              </a:rPr>
              <a:t>×1 + (-</a:t>
            </a:r>
            <a:r>
              <a:rPr lang="en-US" sz="2400" b="1" dirty="0" smtClean="0">
                <a:latin typeface="Helvetica"/>
                <a:cs typeface="Helvetica"/>
              </a:rPr>
              <a:t>0.256)</a:t>
            </a:r>
            <a:r>
              <a:rPr lang="en-US" sz="2400" b="1" dirty="0">
                <a:latin typeface="Helvetica"/>
                <a:cs typeface="Helvetica"/>
              </a:rPr>
              <a:t> ×</a:t>
            </a:r>
            <a:r>
              <a:rPr lang="en-US" sz="2400" b="1" dirty="0" smtClean="0">
                <a:latin typeface="Helvetica"/>
                <a:cs typeface="Helvetica"/>
              </a:rPr>
              <a:t>1 = -0.564</a:t>
            </a:r>
          </a:p>
          <a:p>
            <a:endParaRPr lang="en-US" sz="2400" b="1" dirty="0">
              <a:latin typeface="Helvetica"/>
              <a:cs typeface="Helvetica"/>
            </a:endParaRPr>
          </a:p>
          <a:p>
            <a:r>
              <a:rPr lang="en-US" sz="2400" b="1" dirty="0">
                <a:latin typeface="Helvetica"/>
                <a:cs typeface="Helvetica"/>
              </a:rPr>
              <a:t>f</a:t>
            </a:r>
            <a:r>
              <a:rPr lang="en-US" sz="2400" b="1" dirty="0" smtClean="0">
                <a:latin typeface="Helvetica"/>
                <a:cs typeface="Helvetica"/>
              </a:rPr>
              <a:t>(z) = 0.637  </a:t>
            </a:r>
          </a:p>
          <a:p>
            <a:endParaRPr lang="en-US" sz="2400" b="1" dirty="0">
              <a:latin typeface="Helvetica"/>
              <a:cs typeface="Helvetica"/>
            </a:endParaRPr>
          </a:p>
          <a:p>
            <a:r>
              <a:rPr lang="en-US" sz="2400" b="1" dirty="0" smtClean="0">
                <a:latin typeface="Helvetica"/>
                <a:cs typeface="Helvetica"/>
              </a:rPr>
              <a:t>Error = 1 – 0.637 = </a:t>
            </a:r>
            <a:r>
              <a:rPr lang="en-US" sz="2400" b="1" dirty="0" smtClean="0">
                <a:solidFill>
                  <a:srgbClr val="FF0000"/>
                </a:solidFill>
                <a:latin typeface="Helvetica"/>
                <a:cs typeface="Helvetica"/>
              </a:rPr>
              <a:t>0.363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 flipH="1" flipV="1">
            <a:off x="4515907" y="2112982"/>
            <a:ext cx="4926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+</a:t>
            </a:r>
            <a:endParaRPr lang="en-US" sz="3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 flipH="1" flipV="1">
            <a:off x="6455598" y="2112982"/>
            <a:ext cx="4926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>
                    <a:lumMod val="65000"/>
                  </a:schemeClr>
                </a:solidFill>
              </a:rPr>
              <a:t>=</a:t>
            </a:r>
            <a:endParaRPr lang="en-US" sz="3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075650" y="1216991"/>
            <a:ext cx="138526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-0.027</a:t>
            </a:r>
          </a:p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 0.580</a:t>
            </a:r>
          </a:p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-0.861</a:t>
            </a:r>
          </a:p>
          <a:p>
            <a:r>
              <a:rPr lang="en-US" sz="3600" b="1" dirty="0" smtClean="0">
                <a:solidFill>
                  <a:schemeClr val="bg1">
                    <a:lumMod val="65000"/>
                  </a:schemeClr>
                </a:solidFill>
              </a:rPr>
              <a:t>-0.256</a:t>
            </a:r>
            <a:endParaRPr lang="en-US" sz="36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1" name="Left Bracket 20"/>
          <p:cNvSpPr/>
          <p:nvPr/>
        </p:nvSpPr>
        <p:spPr>
          <a:xfrm>
            <a:off x="8439603" y="1246260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2" name="Left Bracket 21"/>
          <p:cNvSpPr/>
          <p:nvPr/>
        </p:nvSpPr>
        <p:spPr>
          <a:xfrm>
            <a:off x="6996851" y="1246260"/>
            <a:ext cx="45719" cy="2216606"/>
          </a:xfrm>
          <a:prstGeom prst="leftBracket">
            <a:avLst/>
          </a:prstGeom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76266" y="1977804"/>
            <a:ext cx="41459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bg1">
                    <a:lumMod val="65000"/>
                  </a:schemeClr>
                </a:solidFill>
              </a:rPr>
              <a:t>=</a:t>
            </a:r>
            <a:endParaRPr lang="en-US" sz="3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480346" y="3803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Changes of the error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80346" y="328859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Error of next iteration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615418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>
            <a:spLocks noGrp="1"/>
          </p:cNvSpPr>
          <p:nvPr>
            <p:ph type="title"/>
          </p:nvPr>
        </p:nvSpPr>
        <p:spPr>
          <a:xfrm>
            <a:off x="480346" y="3803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Changes of the error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4457" y="1523108"/>
            <a:ext cx="211014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>
                <a:solidFill>
                  <a:srgbClr val="FF0000"/>
                </a:solidFill>
                <a:latin typeface="Helvetica"/>
                <a:cs typeface="Helvetica"/>
              </a:rPr>
              <a:t>0.754</a:t>
            </a:r>
            <a:endParaRPr lang="en-US" sz="6000" b="1" dirty="0"/>
          </a:p>
        </p:txBody>
      </p:sp>
      <p:sp>
        <p:nvSpPr>
          <p:cNvPr id="23" name="Rectangle 22"/>
          <p:cNvSpPr/>
          <p:nvPr/>
        </p:nvSpPr>
        <p:spPr>
          <a:xfrm>
            <a:off x="6599798" y="5126225"/>
            <a:ext cx="211014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dirty="0" smtClean="0">
                <a:solidFill>
                  <a:srgbClr val="008000"/>
                </a:solidFill>
                <a:latin typeface="Helvetica"/>
                <a:cs typeface="Helvetica"/>
              </a:rPr>
              <a:t>0.363</a:t>
            </a:r>
            <a:endParaRPr lang="en-US" sz="6000" b="1" dirty="0">
              <a:solidFill>
                <a:srgbClr val="008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455" y="2629674"/>
            <a:ext cx="50800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004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177766"/>
            <a:ext cx="7874000" cy="5461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80346" y="3803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Iterate many times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10780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75116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Go to notebook 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387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27000" y="13336"/>
            <a:ext cx="8686800" cy="116340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Application: </a:t>
            </a:r>
            <a:r>
              <a:rPr lang="en-US" dirty="0" err="1" smtClean="0">
                <a:solidFill>
                  <a:srgbClr val="376092"/>
                </a:solidFill>
                <a:latin typeface="Chalkboard"/>
                <a:cs typeface="Chalkboard"/>
              </a:rPr>
              <a:t>DeepDrumpf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281364" y="6233482"/>
            <a:ext cx="33137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https://</a:t>
            </a:r>
            <a:r>
              <a:rPr lang="en-US" dirty="0" err="1">
                <a:solidFill>
                  <a:srgbClr val="0000FF"/>
                </a:solidFill>
              </a:rPr>
              <a:t>twitter.com</a:t>
            </a:r>
            <a:r>
              <a:rPr lang="en-US" dirty="0">
                <a:solidFill>
                  <a:srgbClr val="0000FF"/>
                </a:solidFill>
              </a:rPr>
              <a:t>/</a:t>
            </a:r>
            <a:r>
              <a:rPr lang="en-US" dirty="0" err="1">
                <a:solidFill>
                  <a:srgbClr val="0000FF"/>
                </a:solidFill>
              </a:rPr>
              <a:t>DeepDrumpf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560" y="1596097"/>
            <a:ext cx="6786059" cy="368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376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2487"/>
            <a:ext cx="9144000" cy="24538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703" y="4604979"/>
            <a:ext cx="80391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392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What is machine learning?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835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1536700"/>
            <a:ext cx="9004300" cy="37719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27000" y="13336"/>
            <a:ext cx="8686800" cy="116340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Perceptron limitations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443059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608838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27000" y="13336"/>
            <a:ext cx="8686800" cy="116340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Winter of ANN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304237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27000" y="2517502"/>
            <a:ext cx="8686800" cy="116340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Multi-Layer Perceptron</a:t>
            </a:r>
            <a:endParaRPr lang="en-US" dirty="0">
              <a:solidFill>
                <a:srgbClr val="376092"/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407060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580574" y="3880155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7" name="Oval 6"/>
          <p:cNvSpPr/>
          <p:nvPr/>
        </p:nvSpPr>
        <p:spPr>
          <a:xfrm>
            <a:off x="580574" y="5072749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0574" y="2061329"/>
            <a:ext cx="5268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X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143823" y="2140857"/>
            <a:ext cx="2159104" cy="111365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302927" y="2906174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319354" y="2988423"/>
            <a:ext cx="498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 smtClean="0">
                <a:latin typeface="Helvetica"/>
                <a:cs typeface="Helvetica"/>
              </a:rPr>
              <a:t>Σ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15" name="Straight Arrow Connector 14"/>
          <p:cNvCxnSpPr>
            <a:stCxn id="27" idx="3"/>
            <a:endCxn id="45" idx="2"/>
          </p:cNvCxnSpPr>
          <p:nvPr/>
        </p:nvCxnSpPr>
        <p:spPr>
          <a:xfrm flipV="1">
            <a:off x="1588074" y="3164117"/>
            <a:ext cx="1605611" cy="2419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27" idx="3"/>
          </p:cNvCxnSpPr>
          <p:nvPr/>
        </p:nvCxnSpPr>
        <p:spPr>
          <a:xfrm>
            <a:off x="1588074" y="3188307"/>
            <a:ext cx="1563941" cy="233762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7282640" y="3377888"/>
            <a:ext cx="701525" cy="519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984165" y="2919929"/>
            <a:ext cx="4796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05586" y="2985241"/>
            <a:ext cx="3642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f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26" name="Straight Connector 25"/>
          <p:cNvCxnSpPr>
            <a:stCxn id="13" idx="0"/>
            <a:endCxn id="13" idx="4"/>
          </p:cNvCxnSpPr>
          <p:nvPr/>
        </p:nvCxnSpPr>
        <p:spPr>
          <a:xfrm>
            <a:off x="6774641" y="2906174"/>
            <a:ext cx="0" cy="94342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74953" y="538092"/>
            <a:ext cx="14380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Input</a:t>
            </a:r>
            <a:endParaRPr lang="en-US" sz="4000" b="1" dirty="0">
              <a:latin typeface="Helvetica"/>
              <a:cs typeface="Helvetic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387929" y="2032897"/>
            <a:ext cx="1865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Output</a:t>
            </a:r>
            <a:endParaRPr lang="en-US" sz="4000" b="1" dirty="0">
              <a:latin typeface="Helvetica"/>
              <a:cs typeface="Helvetica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110979" y="1451781"/>
            <a:ext cx="720329" cy="720329"/>
            <a:chOff x="580574" y="1822092"/>
            <a:chExt cx="720329" cy="720329"/>
          </a:xfrm>
        </p:grpSpPr>
        <p:sp>
          <p:nvSpPr>
            <p:cNvPr id="4" name="Oval 3"/>
            <p:cNvSpPr/>
            <p:nvPr/>
          </p:nvSpPr>
          <p:spPr>
            <a:xfrm>
              <a:off x="580574" y="1822092"/>
              <a:ext cx="720329" cy="720329"/>
            </a:xfrm>
            <a:prstGeom prst="ellipse">
              <a:avLst/>
            </a:prstGeom>
            <a:noFill/>
            <a:ln w="19050" cmpd="sng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3366FF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37811" y="1863567"/>
              <a:ext cx="412893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rgbClr val="3366FF"/>
                  </a:solidFill>
                  <a:latin typeface="Helvetica"/>
                  <a:cs typeface="Helvetica"/>
                </a:rPr>
                <a:t>1</a:t>
              </a:r>
              <a:endParaRPr lang="en-US" sz="3200" dirty="0">
                <a:solidFill>
                  <a:srgbClr val="3366FF"/>
                </a:solidFill>
                <a:latin typeface="Helvetica"/>
                <a:cs typeface="Helvetica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44289" y="4166385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feature2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44289" y="5341265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feature3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527458" y="4236002"/>
            <a:ext cx="336522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3366FF"/>
                </a:solidFill>
                <a:latin typeface="Helvetica"/>
                <a:cs typeface="Helvetica"/>
              </a:rPr>
              <a:t>X – input data</a:t>
            </a:r>
          </a:p>
          <a:p>
            <a:r>
              <a:rPr lang="en-US" sz="2400" b="1" dirty="0" smtClean="0">
                <a:solidFill>
                  <a:srgbClr val="3366FF"/>
                </a:solidFill>
                <a:latin typeface="Helvetica"/>
                <a:cs typeface="Helvetica"/>
              </a:rPr>
              <a:t>y – output target</a:t>
            </a:r>
          </a:p>
          <a:p>
            <a:r>
              <a:rPr lang="en-US" sz="2400" b="1" dirty="0" err="1" smtClean="0">
                <a:solidFill>
                  <a:srgbClr val="3366FF"/>
                </a:solidFill>
                <a:latin typeface="Helvetica"/>
                <a:cs typeface="Helvetica"/>
              </a:rPr>
              <a:t>Σ</a:t>
            </a:r>
            <a:r>
              <a:rPr lang="en-US" sz="2400" b="1" dirty="0" smtClean="0">
                <a:solidFill>
                  <a:srgbClr val="3366FF"/>
                </a:solidFill>
                <a:latin typeface="Helvetica"/>
                <a:cs typeface="Helvetica"/>
              </a:rPr>
              <a:t> – summation</a:t>
            </a:r>
          </a:p>
          <a:p>
            <a:r>
              <a:rPr lang="en-US" sz="2400" b="1" dirty="0" smtClean="0">
                <a:solidFill>
                  <a:srgbClr val="3366FF"/>
                </a:solidFill>
                <a:latin typeface="Helvetica"/>
                <a:cs typeface="Helvetica"/>
              </a:rPr>
              <a:t>f – activation function</a:t>
            </a:r>
          </a:p>
          <a:p>
            <a:r>
              <a:rPr lang="en-US" sz="2400" b="1" dirty="0" smtClean="0">
                <a:solidFill>
                  <a:srgbClr val="3366FF"/>
                </a:solidFill>
                <a:latin typeface="Helvetica"/>
                <a:cs typeface="Helvetica"/>
              </a:rPr>
              <a:t>blue circle - bias</a:t>
            </a:r>
            <a:endParaRPr lang="en-US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"/>
              <a:cs typeface="Helvetica"/>
            </a:endParaRPr>
          </a:p>
          <a:p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Helvetica"/>
              <a:cs typeface="Helvetica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73864" y="2740783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6384" y="3003641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feature1</a:t>
            </a:r>
            <a:endParaRPr lang="en-US" dirty="0">
              <a:latin typeface="Helvetica"/>
              <a:cs typeface="Helvetica"/>
            </a:endParaRPr>
          </a:p>
        </p:txBody>
      </p:sp>
      <p:cxnSp>
        <p:nvCxnSpPr>
          <p:cNvPr id="37" name="Straight Arrow Connector 36"/>
          <p:cNvCxnSpPr>
            <a:stCxn id="27" idx="3"/>
          </p:cNvCxnSpPr>
          <p:nvPr/>
        </p:nvCxnSpPr>
        <p:spPr>
          <a:xfrm flipV="1">
            <a:off x="1588074" y="2140857"/>
            <a:ext cx="1576036" cy="104745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3200395" y="1550614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40" name="Oval 39"/>
          <p:cNvSpPr/>
          <p:nvPr/>
        </p:nvSpPr>
        <p:spPr>
          <a:xfrm>
            <a:off x="3200395" y="3831775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41" name="Oval 40"/>
          <p:cNvSpPr/>
          <p:nvPr/>
        </p:nvSpPr>
        <p:spPr>
          <a:xfrm>
            <a:off x="3200395" y="5024369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164110" y="1811946"/>
            <a:ext cx="1044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Hidden1</a:t>
            </a:r>
          </a:p>
          <a:p>
            <a:r>
              <a:rPr lang="en-US" b="1" dirty="0" smtClean="0">
                <a:latin typeface="Helvetica"/>
                <a:cs typeface="Helvetica"/>
              </a:rPr>
              <a:t>    </a:t>
            </a:r>
            <a:r>
              <a:rPr lang="en-US" b="1" dirty="0" err="1" smtClean="0">
                <a:latin typeface="Helvetica"/>
                <a:cs typeface="Helvetica"/>
              </a:rPr>
              <a:t>Σ</a:t>
            </a:r>
            <a:r>
              <a:rPr lang="en-US" b="1" dirty="0" smtClean="0">
                <a:latin typeface="Helvetica"/>
                <a:cs typeface="Helvetica"/>
              </a:rPr>
              <a:t> | </a:t>
            </a:r>
            <a:r>
              <a:rPr lang="en-US" b="1" dirty="0">
                <a:latin typeface="Helvetica"/>
                <a:cs typeface="Helvetica"/>
              </a:rPr>
              <a:t>f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152015" y="4118005"/>
            <a:ext cx="1044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Hidden3</a:t>
            </a:r>
          </a:p>
          <a:p>
            <a:r>
              <a:rPr lang="en-US" dirty="0">
                <a:latin typeface="Helvetica"/>
                <a:cs typeface="Helvetica"/>
              </a:rPr>
              <a:t> </a:t>
            </a:r>
            <a:r>
              <a:rPr lang="en-US" dirty="0" smtClean="0">
                <a:latin typeface="Helvetica"/>
                <a:cs typeface="Helvetica"/>
              </a:rPr>
              <a:t>  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Σ</a:t>
            </a:r>
            <a:r>
              <a:rPr lang="en-US" b="1" dirty="0">
                <a:latin typeface="Helvetica"/>
                <a:cs typeface="Helvetica"/>
              </a:rPr>
              <a:t> | f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152015" y="5292885"/>
            <a:ext cx="1044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Hidden4</a:t>
            </a:r>
          </a:p>
          <a:p>
            <a:r>
              <a:rPr lang="en-US" dirty="0">
                <a:latin typeface="Helvetica"/>
                <a:cs typeface="Helvetica"/>
              </a:rPr>
              <a:t> </a:t>
            </a:r>
            <a:r>
              <a:rPr lang="en-US" dirty="0" smtClean="0">
                <a:latin typeface="Helvetica"/>
                <a:cs typeface="Helvetica"/>
              </a:rPr>
              <a:t>   </a:t>
            </a:r>
            <a:r>
              <a:rPr lang="en-US" b="1" dirty="0" err="1" smtClean="0">
                <a:latin typeface="Helvetica"/>
                <a:cs typeface="Helvetica"/>
              </a:rPr>
              <a:t>Σ</a:t>
            </a:r>
            <a:r>
              <a:rPr lang="en-US" b="1" dirty="0" smtClean="0">
                <a:latin typeface="Helvetica"/>
                <a:cs typeface="Helvetica"/>
              </a:rPr>
              <a:t> </a:t>
            </a:r>
            <a:r>
              <a:rPr lang="en-US" b="1" dirty="0">
                <a:latin typeface="Helvetica"/>
                <a:cs typeface="Helvetica"/>
              </a:rPr>
              <a:t>| f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3193685" y="2692403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152015" y="2955261"/>
            <a:ext cx="1044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Hidden2</a:t>
            </a:r>
          </a:p>
          <a:p>
            <a:r>
              <a:rPr lang="en-US" dirty="0">
                <a:latin typeface="Helvetica"/>
                <a:cs typeface="Helvetica"/>
              </a:rPr>
              <a:t> </a:t>
            </a:r>
            <a:r>
              <a:rPr lang="en-US" dirty="0" smtClean="0">
                <a:latin typeface="Helvetica"/>
                <a:cs typeface="Helvetica"/>
              </a:rPr>
              <a:t> 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smtClean="0">
                <a:latin typeface="Helvetica"/>
                <a:cs typeface="Helvetica"/>
              </a:rPr>
              <a:t> </a:t>
            </a:r>
            <a:r>
              <a:rPr lang="en-US" b="1" dirty="0" err="1" smtClean="0">
                <a:latin typeface="Helvetica"/>
                <a:cs typeface="Helvetica"/>
              </a:rPr>
              <a:t>Σ</a:t>
            </a:r>
            <a:r>
              <a:rPr lang="en-US" b="1" dirty="0" smtClean="0">
                <a:latin typeface="Helvetica"/>
                <a:cs typeface="Helvetica"/>
              </a:rPr>
              <a:t> </a:t>
            </a:r>
            <a:r>
              <a:rPr lang="en-US" b="1" dirty="0">
                <a:latin typeface="Helvetica"/>
                <a:cs typeface="Helvetica"/>
              </a:rPr>
              <a:t>| f</a:t>
            </a:r>
            <a:endParaRPr lang="en-US" dirty="0">
              <a:latin typeface="Helvetica"/>
              <a:cs typeface="Helvetica"/>
            </a:endParaRPr>
          </a:p>
        </p:txBody>
      </p:sp>
      <p:cxnSp>
        <p:nvCxnSpPr>
          <p:cNvPr id="47" name="Straight Arrow Connector 46"/>
          <p:cNvCxnSpPr>
            <a:stCxn id="27" idx="3"/>
          </p:cNvCxnSpPr>
          <p:nvPr/>
        </p:nvCxnSpPr>
        <p:spPr>
          <a:xfrm>
            <a:off x="1588074" y="3188307"/>
            <a:ext cx="1563941" cy="104769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31" idx="3"/>
          </p:cNvCxnSpPr>
          <p:nvPr/>
        </p:nvCxnSpPr>
        <p:spPr>
          <a:xfrm flipV="1">
            <a:off x="1575979" y="3254516"/>
            <a:ext cx="1588131" cy="109653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1" idx="3"/>
          </p:cNvCxnSpPr>
          <p:nvPr/>
        </p:nvCxnSpPr>
        <p:spPr>
          <a:xfrm>
            <a:off x="1575979" y="4351051"/>
            <a:ext cx="1588131" cy="127890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1" idx="3"/>
          </p:cNvCxnSpPr>
          <p:nvPr/>
        </p:nvCxnSpPr>
        <p:spPr>
          <a:xfrm flipV="1">
            <a:off x="1575979" y="2277298"/>
            <a:ext cx="1600226" cy="207375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1" idx="3"/>
          </p:cNvCxnSpPr>
          <p:nvPr/>
        </p:nvCxnSpPr>
        <p:spPr>
          <a:xfrm>
            <a:off x="1575979" y="4351051"/>
            <a:ext cx="1588131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1" name="Group 60"/>
          <p:cNvGrpSpPr/>
          <p:nvPr/>
        </p:nvGrpSpPr>
        <p:grpSpPr>
          <a:xfrm>
            <a:off x="4159635" y="887974"/>
            <a:ext cx="720329" cy="720329"/>
            <a:chOff x="580574" y="1822092"/>
            <a:chExt cx="720329" cy="720329"/>
          </a:xfrm>
        </p:grpSpPr>
        <p:sp>
          <p:nvSpPr>
            <p:cNvPr id="62" name="Oval 61"/>
            <p:cNvSpPr/>
            <p:nvPr/>
          </p:nvSpPr>
          <p:spPr>
            <a:xfrm>
              <a:off x="580574" y="1822092"/>
              <a:ext cx="720329" cy="720329"/>
            </a:xfrm>
            <a:prstGeom prst="ellipse">
              <a:avLst/>
            </a:prstGeom>
            <a:noFill/>
            <a:ln w="19050" cmpd="sng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3366FF"/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737811" y="1863567"/>
              <a:ext cx="412893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rgbClr val="3366FF"/>
                  </a:solidFill>
                  <a:latin typeface="Helvetica"/>
                  <a:cs typeface="Helvetica"/>
                </a:rPr>
                <a:t>1</a:t>
              </a:r>
              <a:endParaRPr lang="en-US" sz="3200" dirty="0">
                <a:solidFill>
                  <a:srgbClr val="3366FF"/>
                </a:solidFill>
                <a:latin typeface="Helvetica"/>
                <a:cs typeface="Helvetica"/>
              </a:endParaRPr>
            </a:p>
          </p:txBody>
        </p:sp>
      </p:grpSp>
      <p:cxnSp>
        <p:nvCxnSpPr>
          <p:cNvPr id="64" name="Straight Arrow Connector 63"/>
          <p:cNvCxnSpPr>
            <a:stCxn id="32" idx="3"/>
          </p:cNvCxnSpPr>
          <p:nvPr/>
        </p:nvCxnSpPr>
        <p:spPr>
          <a:xfrm flipV="1">
            <a:off x="1575979" y="3406917"/>
            <a:ext cx="1600226" cy="211901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32" idx="3"/>
          </p:cNvCxnSpPr>
          <p:nvPr/>
        </p:nvCxnSpPr>
        <p:spPr>
          <a:xfrm>
            <a:off x="1575979" y="5525931"/>
            <a:ext cx="1576036" cy="18466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32" idx="3"/>
          </p:cNvCxnSpPr>
          <p:nvPr/>
        </p:nvCxnSpPr>
        <p:spPr>
          <a:xfrm flipV="1">
            <a:off x="1575979" y="2429699"/>
            <a:ext cx="1624416" cy="309623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32" idx="3"/>
          </p:cNvCxnSpPr>
          <p:nvPr/>
        </p:nvCxnSpPr>
        <p:spPr>
          <a:xfrm flipV="1">
            <a:off x="1575979" y="4487337"/>
            <a:ext cx="1576036" cy="103859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4" idx="6"/>
          </p:cNvCxnSpPr>
          <p:nvPr/>
        </p:nvCxnSpPr>
        <p:spPr>
          <a:xfrm>
            <a:off x="1831308" y="1811946"/>
            <a:ext cx="1320707" cy="249383"/>
          </a:xfrm>
          <a:prstGeom prst="straightConnector1">
            <a:avLst/>
          </a:prstGeom>
          <a:ln w="25400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4" idx="6"/>
          </p:cNvCxnSpPr>
          <p:nvPr/>
        </p:nvCxnSpPr>
        <p:spPr>
          <a:xfrm>
            <a:off x="1831308" y="1811946"/>
            <a:ext cx="1320707" cy="1191695"/>
          </a:xfrm>
          <a:prstGeom prst="straightConnector1">
            <a:avLst/>
          </a:prstGeom>
          <a:ln w="25400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4" idx="6"/>
          </p:cNvCxnSpPr>
          <p:nvPr/>
        </p:nvCxnSpPr>
        <p:spPr>
          <a:xfrm>
            <a:off x="1831308" y="1811946"/>
            <a:ext cx="1320707" cy="2354439"/>
          </a:xfrm>
          <a:prstGeom prst="straightConnector1">
            <a:avLst/>
          </a:prstGeom>
          <a:ln w="25400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4" idx="6"/>
          </p:cNvCxnSpPr>
          <p:nvPr/>
        </p:nvCxnSpPr>
        <p:spPr>
          <a:xfrm>
            <a:off x="1831308" y="1811946"/>
            <a:ext cx="1320707" cy="3529319"/>
          </a:xfrm>
          <a:prstGeom prst="straightConnector1">
            <a:avLst/>
          </a:prstGeom>
          <a:ln w="25400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46" idx="3"/>
            <a:endCxn id="13" idx="2"/>
          </p:cNvCxnSpPr>
          <p:nvPr/>
        </p:nvCxnSpPr>
        <p:spPr>
          <a:xfrm>
            <a:off x="4196554" y="3278427"/>
            <a:ext cx="2106373" cy="9946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43" idx="3"/>
          </p:cNvCxnSpPr>
          <p:nvPr/>
        </p:nvCxnSpPr>
        <p:spPr>
          <a:xfrm flipV="1">
            <a:off x="4196554" y="3507619"/>
            <a:ext cx="2106373" cy="93355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44" idx="3"/>
          </p:cNvCxnSpPr>
          <p:nvPr/>
        </p:nvCxnSpPr>
        <p:spPr>
          <a:xfrm flipV="1">
            <a:off x="4196554" y="3635831"/>
            <a:ext cx="2122800" cy="198022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62" idx="5"/>
          </p:cNvCxnSpPr>
          <p:nvPr/>
        </p:nvCxnSpPr>
        <p:spPr>
          <a:xfrm>
            <a:off x="4774474" y="1502813"/>
            <a:ext cx="1528453" cy="1637114"/>
          </a:xfrm>
          <a:prstGeom prst="straightConnector1">
            <a:avLst/>
          </a:prstGeom>
          <a:ln w="25400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411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580574" y="3880155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80574" y="5072749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0574" y="2061329"/>
            <a:ext cx="5268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X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143823" y="2140857"/>
            <a:ext cx="2159104" cy="111365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302927" y="2906174"/>
            <a:ext cx="943428" cy="943428"/>
          </a:xfrm>
          <a:prstGeom prst="ellipse">
            <a:avLst/>
          </a:prstGeom>
          <a:noFill/>
          <a:ln w="19050" cmpd="sng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319354" y="2988423"/>
            <a:ext cx="498003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4000" b="1" dirty="0" err="1" smtClean="0"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Σ</a:t>
            </a:r>
            <a:endParaRPr lang="en-US" sz="4000" b="1" dirty="0">
              <a:solidFill>
                <a:schemeClr val="bg1">
                  <a:lumMod val="75000"/>
                </a:schemeClr>
              </a:solidFill>
              <a:latin typeface="Helvetica"/>
              <a:cs typeface="Helvetica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7282640" y="3377888"/>
            <a:ext cx="701525" cy="519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984165" y="2919929"/>
            <a:ext cx="479618" cy="707886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05586" y="2985241"/>
            <a:ext cx="364202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f</a:t>
            </a:r>
            <a:endParaRPr lang="en-US" sz="4000" b="1" dirty="0">
              <a:solidFill>
                <a:schemeClr val="bg1">
                  <a:lumMod val="75000"/>
                </a:schemeClr>
              </a:solidFill>
              <a:latin typeface="Helvetica"/>
              <a:cs typeface="Helvetica"/>
            </a:endParaRPr>
          </a:p>
        </p:txBody>
      </p:sp>
      <p:cxnSp>
        <p:nvCxnSpPr>
          <p:cNvPr id="26" name="Straight Connector 25"/>
          <p:cNvCxnSpPr>
            <a:stCxn id="13" idx="0"/>
            <a:endCxn id="13" idx="4"/>
          </p:cNvCxnSpPr>
          <p:nvPr/>
        </p:nvCxnSpPr>
        <p:spPr>
          <a:xfrm>
            <a:off x="6774641" y="2906174"/>
            <a:ext cx="0" cy="9434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74953" y="538092"/>
            <a:ext cx="14380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Input</a:t>
            </a:r>
            <a:endParaRPr lang="en-US" sz="4000" b="1" dirty="0">
              <a:latin typeface="Helvetica"/>
              <a:cs typeface="Helvetic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387929" y="2032897"/>
            <a:ext cx="1865314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Output</a:t>
            </a:r>
            <a:endParaRPr lang="en-US" sz="4000" b="1" dirty="0">
              <a:solidFill>
                <a:schemeClr val="bg1">
                  <a:lumMod val="75000"/>
                </a:schemeClr>
              </a:solidFill>
              <a:latin typeface="Helvetica"/>
              <a:cs typeface="Helvetica"/>
            </a:endParaRPr>
          </a:p>
        </p:txBody>
      </p:sp>
      <p:sp>
        <p:nvSpPr>
          <p:cNvPr id="4" name="Oval 3"/>
          <p:cNvSpPr/>
          <p:nvPr/>
        </p:nvSpPr>
        <p:spPr>
          <a:xfrm>
            <a:off x="1110979" y="1451781"/>
            <a:ext cx="720329" cy="720329"/>
          </a:xfrm>
          <a:prstGeom prst="ellipse">
            <a:avLst/>
          </a:prstGeom>
          <a:noFill/>
          <a:ln w="19050" cmpd="sng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  <a:solidFill>
                <a:srgbClr val="3366FF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68216" y="1493256"/>
            <a:ext cx="4128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3366FF"/>
                </a:solidFill>
                <a:latin typeface="Helvetica"/>
                <a:cs typeface="Helvetica"/>
              </a:rPr>
              <a:t>1</a:t>
            </a:r>
            <a:endParaRPr lang="en-US" sz="3200" dirty="0">
              <a:solidFill>
                <a:srgbClr val="3366FF"/>
              </a:solidFill>
              <a:latin typeface="Helvetica"/>
              <a:cs typeface="Helvetic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44289" y="4166385"/>
            <a:ext cx="103169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feature2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44289" y="5341265"/>
            <a:ext cx="103169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feature3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527458" y="4236002"/>
            <a:ext cx="336522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BFBFBF"/>
                </a:solidFill>
                <a:latin typeface="Helvetica"/>
                <a:cs typeface="Helvetica"/>
              </a:rPr>
              <a:t>X – input data</a:t>
            </a:r>
          </a:p>
          <a:p>
            <a:r>
              <a:rPr lang="en-US" sz="2400" b="1" dirty="0" smtClean="0">
                <a:solidFill>
                  <a:srgbClr val="BFBFBF"/>
                </a:solidFill>
                <a:latin typeface="Helvetica"/>
                <a:cs typeface="Helvetica"/>
              </a:rPr>
              <a:t>y – output target</a:t>
            </a:r>
          </a:p>
          <a:p>
            <a:r>
              <a:rPr lang="en-US" sz="2400" b="1" dirty="0" err="1" smtClean="0">
                <a:solidFill>
                  <a:srgbClr val="BFBFBF"/>
                </a:solidFill>
                <a:latin typeface="Helvetica"/>
                <a:cs typeface="Helvetica"/>
              </a:rPr>
              <a:t>Σ</a:t>
            </a:r>
            <a:r>
              <a:rPr lang="en-US" sz="2400" b="1" dirty="0" smtClean="0">
                <a:solidFill>
                  <a:srgbClr val="BFBFBF"/>
                </a:solidFill>
                <a:latin typeface="Helvetica"/>
                <a:cs typeface="Helvetica"/>
              </a:rPr>
              <a:t> – summation</a:t>
            </a:r>
          </a:p>
          <a:p>
            <a:r>
              <a:rPr lang="en-US" sz="2400" b="1" dirty="0" smtClean="0">
                <a:solidFill>
                  <a:srgbClr val="BFBFBF"/>
                </a:solidFill>
                <a:latin typeface="Helvetica"/>
                <a:cs typeface="Helvetica"/>
              </a:rPr>
              <a:t>f – activation function</a:t>
            </a:r>
          </a:p>
          <a:p>
            <a:r>
              <a:rPr lang="en-US" sz="2400" b="1" dirty="0" smtClean="0">
                <a:solidFill>
                  <a:srgbClr val="BFBFBF"/>
                </a:solidFill>
                <a:latin typeface="Helvetica"/>
                <a:cs typeface="Helvetica"/>
              </a:rPr>
              <a:t>blue circle - bias</a:t>
            </a:r>
          </a:p>
          <a:p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Helvetica"/>
              <a:cs typeface="Helvetica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73864" y="2740783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6384" y="3003641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feature1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3200395" y="1550614"/>
            <a:ext cx="943428" cy="943428"/>
          </a:xfrm>
          <a:prstGeom prst="ellipse">
            <a:avLst/>
          </a:prstGeom>
          <a:noFill/>
          <a:ln w="19050" cmpd="sng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40" name="Oval 39"/>
          <p:cNvSpPr/>
          <p:nvPr/>
        </p:nvSpPr>
        <p:spPr>
          <a:xfrm>
            <a:off x="3200395" y="3831775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bg1">
                    <a:lumMod val="75000"/>
                  </a:schemeClr>
                </a:solidFill>
              </a:ln>
              <a:solidFill>
                <a:srgbClr val="000000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3200395" y="5024369"/>
            <a:ext cx="943428" cy="943428"/>
          </a:xfrm>
          <a:prstGeom prst="ellipse">
            <a:avLst/>
          </a:prstGeom>
          <a:noFill/>
          <a:ln w="19050" cmpd="sng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bg1">
                    <a:lumMod val="75000"/>
                  </a:schemeClr>
                </a:solidFill>
              </a:ln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164110" y="1811946"/>
            <a:ext cx="1044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Hidden1</a:t>
            </a:r>
          </a:p>
          <a:p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    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Σ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 |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f</a:t>
            </a:r>
            <a:endParaRPr lang="en-US" dirty="0">
              <a:solidFill>
                <a:schemeClr val="bg1">
                  <a:lumMod val="75000"/>
                </a:schemeClr>
              </a:solidFill>
              <a:latin typeface="Helvetica"/>
              <a:cs typeface="Helvetic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152015" y="4118005"/>
            <a:ext cx="104453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/>
                <a:cs typeface="Helvetica"/>
              </a:rPr>
              <a:t>Hidden3</a:t>
            </a:r>
          </a:p>
          <a:p>
            <a:r>
              <a:rPr lang="en-US" dirty="0">
                <a:latin typeface="Helvetica"/>
                <a:cs typeface="Helvetica"/>
              </a:rPr>
              <a:t>   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Σ</a:t>
            </a:r>
            <a:r>
              <a:rPr lang="en-US" b="1" dirty="0">
                <a:latin typeface="Helvetica"/>
                <a:cs typeface="Helvetica"/>
              </a:rPr>
              <a:t> | f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152015" y="5292885"/>
            <a:ext cx="104453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Hidden4</a:t>
            </a:r>
          </a:p>
          <a:p>
            <a:r>
              <a:rPr lang="en-US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 </a:t>
            </a:r>
            <a:r>
              <a:rPr lang="en-US" dirty="0" smtClean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   </a:t>
            </a:r>
            <a:r>
              <a:rPr lang="en-US" b="1" dirty="0" err="1" smtClean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Σ</a:t>
            </a:r>
            <a:r>
              <a:rPr lang="en-US" b="1" dirty="0" smtClean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 </a:t>
            </a:r>
            <a:r>
              <a:rPr lang="en-US" b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| f</a:t>
            </a:r>
            <a:endParaRPr lang="en-US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Helvetica"/>
              <a:cs typeface="Helvetica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3193685" y="2692403"/>
            <a:ext cx="943428" cy="943428"/>
          </a:xfrm>
          <a:prstGeom prst="ellipse">
            <a:avLst/>
          </a:prstGeom>
          <a:noFill/>
          <a:ln w="19050" cmpd="sng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bg1">
                    <a:lumMod val="75000"/>
                  </a:schemeClr>
                </a:solidFill>
              </a:ln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152015" y="2955261"/>
            <a:ext cx="104453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Hidden2</a:t>
            </a:r>
          </a:p>
          <a:p>
            <a:r>
              <a:rPr lang="en-US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 </a:t>
            </a:r>
            <a:r>
              <a:rPr lang="en-US" dirty="0" smtClean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 </a:t>
            </a:r>
            <a:r>
              <a:rPr lang="en-US" b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 </a:t>
            </a:r>
            <a:r>
              <a:rPr lang="en-US" b="1" dirty="0" smtClean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 </a:t>
            </a:r>
            <a:r>
              <a:rPr lang="en-US" b="1" dirty="0" err="1" smtClean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Σ</a:t>
            </a:r>
            <a:r>
              <a:rPr lang="en-US" b="1" dirty="0" smtClean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 </a:t>
            </a:r>
            <a:r>
              <a:rPr lang="en-US" b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| f</a:t>
            </a:r>
            <a:endParaRPr lang="en-US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Helvetica"/>
              <a:cs typeface="Helvetica"/>
            </a:endParaRPr>
          </a:p>
        </p:txBody>
      </p:sp>
      <p:cxnSp>
        <p:nvCxnSpPr>
          <p:cNvPr id="48" name="Straight Arrow Connector 47"/>
          <p:cNvCxnSpPr>
            <a:stCxn id="31" idx="3"/>
          </p:cNvCxnSpPr>
          <p:nvPr/>
        </p:nvCxnSpPr>
        <p:spPr>
          <a:xfrm flipV="1">
            <a:off x="1575979" y="3254516"/>
            <a:ext cx="1588131" cy="109653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1" idx="3"/>
          </p:cNvCxnSpPr>
          <p:nvPr/>
        </p:nvCxnSpPr>
        <p:spPr>
          <a:xfrm>
            <a:off x="1575979" y="4351051"/>
            <a:ext cx="1588131" cy="127890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1" idx="3"/>
          </p:cNvCxnSpPr>
          <p:nvPr/>
        </p:nvCxnSpPr>
        <p:spPr>
          <a:xfrm flipV="1">
            <a:off x="1575979" y="2277298"/>
            <a:ext cx="1600226" cy="2073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1" name="Group 60"/>
          <p:cNvGrpSpPr/>
          <p:nvPr/>
        </p:nvGrpSpPr>
        <p:grpSpPr>
          <a:xfrm>
            <a:off x="4159635" y="887974"/>
            <a:ext cx="720329" cy="720329"/>
            <a:chOff x="580574" y="1822092"/>
            <a:chExt cx="720329" cy="720329"/>
          </a:xfrm>
        </p:grpSpPr>
        <p:sp>
          <p:nvSpPr>
            <p:cNvPr id="62" name="Oval 61"/>
            <p:cNvSpPr/>
            <p:nvPr/>
          </p:nvSpPr>
          <p:spPr>
            <a:xfrm>
              <a:off x="580574" y="1822092"/>
              <a:ext cx="720329" cy="720329"/>
            </a:xfrm>
            <a:prstGeom prst="ellipse">
              <a:avLst/>
            </a:prstGeom>
            <a:noFill/>
            <a:ln w="19050" cmpd="sng">
              <a:solidFill>
                <a:srgbClr val="0000FF">
                  <a:alpha val="25000"/>
                </a:srgb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3366FF"/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737811" y="1863567"/>
              <a:ext cx="412893" cy="58477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rgbClr val="3366FF">
                      <a:alpha val="25000"/>
                    </a:srgbClr>
                  </a:solidFill>
                  <a:latin typeface="Helvetica"/>
                  <a:cs typeface="Helvetica"/>
                </a:rPr>
                <a:t>1</a:t>
              </a:r>
              <a:endParaRPr lang="en-US" sz="3200" dirty="0">
                <a:solidFill>
                  <a:srgbClr val="3366FF">
                    <a:alpha val="25000"/>
                  </a:srgbClr>
                </a:solidFill>
                <a:latin typeface="Helvetica"/>
                <a:cs typeface="Helvetica"/>
              </a:endParaRPr>
            </a:p>
          </p:txBody>
        </p:sp>
      </p:grpSp>
      <p:cxnSp>
        <p:nvCxnSpPr>
          <p:cNvPr id="64" name="Straight Arrow Connector 63"/>
          <p:cNvCxnSpPr>
            <a:stCxn id="32" idx="3"/>
          </p:cNvCxnSpPr>
          <p:nvPr/>
        </p:nvCxnSpPr>
        <p:spPr>
          <a:xfrm flipV="1">
            <a:off x="1575979" y="3406917"/>
            <a:ext cx="1600226" cy="2119014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32" idx="3"/>
          </p:cNvCxnSpPr>
          <p:nvPr/>
        </p:nvCxnSpPr>
        <p:spPr>
          <a:xfrm>
            <a:off x="1575979" y="5525931"/>
            <a:ext cx="1576036" cy="18466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32" idx="3"/>
          </p:cNvCxnSpPr>
          <p:nvPr/>
        </p:nvCxnSpPr>
        <p:spPr>
          <a:xfrm flipV="1">
            <a:off x="1575979" y="2429699"/>
            <a:ext cx="1624416" cy="309623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4" idx="6"/>
          </p:cNvCxnSpPr>
          <p:nvPr/>
        </p:nvCxnSpPr>
        <p:spPr>
          <a:xfrm>
            <a:off x="1831308" y="1811946"/>
            <a:ext cx="1320707" cy="220951"/>
          </a:xfrm>
          <a:prstGeom prst="straightConnector1">
            <a:avLst/>
          </a:prstGeom>
          <a:ln w="25400">
            <a:solidFill>
              <a:srgbClr val="0000FF">
                <a:alpha val="25000"/>
              </a:srgb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4" idx="6"/>
          </p:cNvCxnSpPr>
          <p:nvPr/>
        </p:nvCxnSpPr>
        <p:spPr>
          <a:xfrm>
            <a:off x="1831308" y="1811946"/>
            <a:ext cx="1320707" cy="1191695"/>
          </a:xfrm>
          <a:prstGeom prst="straightConnector1">
            <a:avLst/>
          </a:prstGeom>
          <a:ln w="25400">
            <a:solidFill>
              <a:srgbClr val="0000FF">
                <a:alpha val="25000"/>
              </a:srgb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46" idx="3"/>
            <a:endCxn id="13" idx="2"/>
          </p:cNvCxnSpPr>
          <p:nvPr/>
        </p:nvCxnSpPr>
        <p:spPr>
          <a:xfrm>
            <a:off x="4196554" y="3278427"/>
            <a:ext cx="2106373" cy="99461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43" idx="3"/>
          </p:cNvCxnSpPr>
          <p:nvPr/>
        </p:nvCxnSpPr>
        <p:spPr>
          <a:xfrm flipV="1">
            <a:off x="4196554" y="3507619"/>
            <a:ext cx="2106373" cy="93355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44" idx="3"/>
          </p:cNvCxnSpPr>
          <p:nvPr/>
        </p:nvCxnSpPr>
        <p:spPr>
          <a:xfrm flipV="1">
            <a:off x="4196554" y="3635831"/>
            <a:ext cx="2122800" cy="198022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62" idx="5"/>
          </p:cNvCxnSpPr>
          <p:nvPr/>
        </p:nvCxnSpPr>
        <p:spPr>
          <a:xfrm>
            <a:off x="4774474" y="1502813"/>
            <a:ext cx="1528453" cy="1637114"/>
          </a:xfrm>
          <a:prstGeom prst="straightConnector1">
            <a:avLst/>
          </a:prstGeom>
          <a:ln w="25400">
            <a:solidFill>
              <a:srgbClr val="0000FF">
                <a:alpha val="25000"/>
              </a:srgb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27" idx="3"/>
            <a:endCxn id="45" idx="2"/>
          </p:cNvCxnSpPr>
          <p:nvPr/>
        </p:nvCxnSpPr>
        <p:spPr>
          <a:xfrm flipV="1">
            <a:off x="1588074" y="3164117"/>
            <a:ext cx="1605611" cy="2419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27" idx="3"/>
          </p:cNvCxnSpPr>
          <p:nvPr/>
        </p:nvCxnSpPr>
        <p:spPr>
          <a:xfrm>
            <a:off x="1588074" y="3188307"/>
            <a:ext cx="1536126" cy="222189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7" idx="3"/>
          </p:cNvCxnSpPr>
          <p:nvPr/>
        </p:nvCxnSpPr>
        <p:spPr>
          <a:xfrm flipV="1">
            <a:off x="1588074" y="2140857"/>
            <a:ext cx="1576036" cy="104745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32" idx="3"/>
          </p:cNvCxnSpPr>
          <p:nvPr/>
        </p:nvCxnSpPr>
        <p:spPr>
          <a:xfrm flipV="1">
            <a:off x="1575979" y="4487337"/>
            <a:ext cx="1576036" cy="103859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4" idx="6"/>
          </p:cNvCxnSpPr>
          <p:nvPr/>
        </p:nvCxnSpPr>
        <p:spPr>
          <a:xfrm>
            <a:off x="1831308" y="1811946"/>
            <a:ext cx="1332802" cy="3389006"/>
          </a:xfrm>
          <a:prstGeom prst="straightConnector1">
            <a:avLst/>
          </a:prstGeom>
          <a:ln w="25400">
            <a:solidFill>
              <a:srgbClr val="0000FF">
                <a:alpha val="25000"/>
              </a:srgb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7" idx="3"/>
          </p:cNvCxnSpPr>
          <p:nvPr/>
        </p:nvCxnSpPr>
        <p:spPr>
          <a:xfrm>
            <a:off x="1588074" y="3188307"/>
            <a:ext cx="1563941" cy="104769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1" idx="3"/>
          </p:cNvCxnSpPr>
          <p:nvPr/>
        </p:nvCxnSpPr>
        <p:spPr>
          <a:xfrm>
            <a:off x="1575979" y="4351051"/>
            <a:ext cx="1588131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4" idx="6"/>
          </p:cNvCxnSpPr>
          <p:nvPr/>
        </p:nvCxnSpPr>
        <p:spPr>
          <a:xfrm>
            <a:off x="1831308" y="1811946"/>
            <a:ext cx="1320707" cy="2354439"/>
          </a:xfrm>
          <a:prstGeom prst="straightConnector1">
            <a:avLst/>
          </a:prstGeom>
          <a:ln w="25400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755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580574" y="3880155"/>
            <a:ext cx="943428" cy="943428"/>
          </a:xfrm>
          <a:prstGeom prst="ellipse">
            <a:avLst/>
          </a:prstGeom>
          <a:noFill/>
          <a:ln w="190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80574" y="5072749"/>
            <a:ext cx="943428" cy="943428"/>
          </a:xfrm>
          <a:prstGeom prst="ellipse">
            <a:avLst/>
          </a:prstGeom>
          <a:noFill/>
          <a:ln w="190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0574" y="2061329"/>
            <a:ext cx="5268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BFBFBF"/>
                </a:solidFill>
                <a:latin typeface="Helvetica"/>
                <a:cs typeface="Helvetica"/>
              </a:rPr>
              <a:t>X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143823" y="2140857"/>
            <a:ext cx="2159104" cy="111365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6302927" y="2906174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319354" y="2988423"/>
            <a:ext cx="498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err="1" smtClean="0">
                <a:latin typeface="Helvetica"/>
                <a:cs typeface="Helvetica"/>
              </a:rPr>
              <a:t>Σ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7282640" y="3377888"/>
            <a:ext cx="701525" cy="519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984165" y="2919929"/>
            <a:ext cx="4796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Helvetica"/>
                <a:cs typeface="Helvetica"/>
              </a:rPr>
              <a:t>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05586" y="2985241"/>
            <a:ext cx="3642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f</a:t>
            </a:r>
            <a:endParaRPr lang="en-US" sz="4000" b="1" dirty="0">
              <a:latin typeface="Helvetica"/>
              <a:cs typeface="Helvetica"/>
            </a:endParaRPr>
          </a:p>
        </p:txBody>
      </p:sp>
      <p:cxnSp>
        <p:nvCxnSpPr>
          <p:cNvPr id="26" name="Straight Connector 25"/>
          <p:cNvCxnSpPr>
            <a:stCxn id="13" idx="0"/>
            <a:endCxn id="13" idx="4"/>
          </p:cNvCxnSpPr>
          <p:nvPr/>
        </p:nvCxnSpPr>
        <p:spPr>
          <a:xfrm>
            <a:off x="6774641" y="2906174"/>
            <a:ext cx="0" cy="943428"/>
          </a:xfrm>
          <a:prstGeom prst="line">
            <a:avLst/>
          </a:prstGeom>
          <a:ln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74953" y="538092"/>
            <a:ext cx="14380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BFBFBF"/>
                </a:solidFill>
                <a:latin typeface="Helvetica"/>
                <a:cs typeface="Helvetica"/>
              </a:rPr>
              <a:t>Input</a:t>
            </a:r>
            <a:endParaRPr lang="en-US" sz="4000" b="1" dirty="0">
              <a:solidFill>
                <a:srgbClr val="BFBFBF"/>
              </a:solidFill>
              <a:latin typeface="Helvetica"/>
              <a:cs typeface="Helvetic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387929" y="2032897"/>
            <a:ext cx="1865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Helvetica"/>
                <a:cs typeface="Helvetica"/>
              </a:rPr>
              <a:t>Output</a:t>
            </a:r>
            <a:endParaRPr lang="en-US" sz="4000" b="1" dirty="0">
              <a:latin typeface="Helvetica"/>
              <a:cs typeface="Helvetica"/>
            </a:endParaRPr>
          </a:p>
        </p:txBody>
      </p:sp>
      <p:sp>
        <p:nvSpPr>
          <p:cNvPr id="4" name="Oval 3"/>
          <p:cNvSpPr/>
          <p:nvPr/>
        </p:nvSpPr>
        <p:spPr>
          <a:xfrm>
            <a:off x="1110979" y="1451781"/>
            <a:ext cx="720329" cy="720329"/>
          </a:xfrm>
          <a:prstGeom prst="ellipse">
            <a:avLst/>
          </a:prstGeom>
          <a:noFill/>
          <a:ln w="19050" cmpd="sng">
            <a:solidFill>
              <a:srgbClr val="0000FF">
                <a:alpha val="25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  <a:solidFill>
                <a:srgbClr val="3366FF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68216" y="1493256"/>
            <a:ext cx="4128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3366FF">
                    <a:alpha val="25000"/>
                  </a:srgbClr>
                </a:solidFill>
                <a:latin typeface="Helvetica"/>
                <a:cs typeface="Helvetica"/>
              </a:rPr>
              <a:t>1</a:t>
            </a:r>
            <a:endParaRPr lang="en-US" sz="3200" dirty="0">
              <a:solidFill>
                <a:srgbClr val="3366FF">
                  <a:alpha val="25000"/>
                </a:srgbClr>
              </a:solidFill>
              <a:latin typeface="Helvetica"/>
              <a:cs typeface="Helvetic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44289" y="4166385"/>
            <a:ext cx="103169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Helvetica"/>
                <a:cs typeface="Helvetica"/>
              </a:rPr>
              <a:t>feature2</a:t>
            </a:r>
            <a:endParaRPr lang="en-US" dirty="0">
              <a:solidFill>
                <a:srgbClr val="BFBFBF"/>
              </a:solidFill>
              <a:latin typeface="Helvetica"/>
              <a:cs typeface="Helvetic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44289" y="5341265"/>
            <a:ext cx="103169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FBFBF"/>
                </a:solidFill>
                <a:latin typeface="Helvetica"/>
                <a:cs typeface="Helvetica"/>
              </a:rPr>
              <a:t>feature3</a:t>
            </a:r>
            <a:endParaRPr lang="en-US" dirty="0">
              <a:solidFill>
                <a:srgbClr val="BFBFBF"/>
              </a:solidFill>
              <a:latin typeface="Helvetica"/>
              <a:cs typeface="Helvetic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527458" y="4236002"/>
            <a:ext cx="336522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BFBFBF"/>
                </a:solidFill>
                <a:latin typeface="Helvetica"/>
                <a:cs typeface="Helvetica"/>
              </a:rPr>
              <a:t>X – input data</a:t>
            </a:r>
          </a:p>
          <a:p>
            <a:r>
              <a:rPr lang="en-US" sz="2400" b="1" dirty="0" smtClean="0">
                <a:solidFill>
                  <a:srgbClr val="BFBFBF"/>
                </a:solidFill>
                <a:latin typeface="Helvetica"/>
                <a:cs typeface="Helvetica"/>
              </a:rPr>
              <a:t>y – output target</a:t>
            </a:r>
          </a:p>
          <a:p>
            <a:r>
              <a:rPr lang="en-US" sz="2400" b="1" dirty="0" err="1" smtClean="0">
                <a:solidFill>
                  <a:srgbClr val="BFBFBF"/>
                </a:solidFill>
                <a:latin typeface="Helvetica"/>
                <a:cs typeface="Helvetica"/>
              </a:rPr>
              <a:t>Σ</a:t>
            </a:r>
            <a:r>
              <a:rPr lang="en-US" sz="2400" b="1" dirty="0" smtClean="0">
                <a:solidFill>
                  <a:srgbClr val="BFBFBF"/>
                </a:solidFill>
                <a:latin typeface="Helvetica"/>
                <a:cs typeface="Helvetica"/>
              </a:rPr>
              <a:t> – summation</a:t>
            </a:r>
          </a:p>
          <a:p>
            <a:r>
              <a:rPr lang="en-US" sz="2400" b="1" dirty="0" smtClean="0">
                <a:solidFill>
                  <a:srgbClr val="BFBFBF"/>
                </a:solidFill>
                <a:latin typeface="Helvetica"/>
                <a:cs typeface="Helvetica"/>
              </a:rPr>
              <a:t>f – activation function</a:t>
            </a:r>
          </a:p>
          <a:p>
            <a:r>
              <a:rPr lang="en-US" sz="2400" b="1" dirty="0" smtClean="0">
                <a:solidFill>
                  <a:srgbClr val="BFBFBF"/>
                </a:solidFill>
                <a:latin typeface="Helvetica"/>
                <a:cs typeface="Helvetica"/>
              </a:rPr>
              <a:t>blue circle - bias</a:t>
            </a:r>
          </a:p>
          <a:p>
            <a:endParaRPr lang="en-US" sz="2400" b="1" dirty="0">
              <a:solidFill>
                <a:srgbClr val="BFBFBF"/>
              </a:solidFill>
              <a:latin typeface="Helvetica"/>
              <a:cs typeface="Helvetica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573864" y="2740783"/>
            <a:ext cx="943428" cy="943428"/>
          </a:xfrm>
          <a:prstGeom prst="ellipse">
            <a:avLst/>
          </a:prstGeom>
          <a:noFill/>
          <a:ln w="19050" cmpd="sng">
            <a:solidFill>
              <a:srgbClr val="BFBFB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6384" y="3003641"/>
            <a:ext cx="1031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Helvetica"/>
                <a:cs typeface="Helvetica"/>
              </a:rPr>
              <a:t>feature1</a:t>
            </a:r>
            <a:endParaRPr lang="en-US" dirty="0">
              <a:solidFill>
                <a:schemeClr val="bg1">
                  <a:lumMod val="75000"/>
                </a:schemeClr>
              </a:solidFill>
              <a:latin typeface="Helvetica"/>
              <a:cs typeface="Helvetica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3200395" y="1550614"/>
            <a:ext cx="943428" cy="943428"/>
          </a:xfrm>
          <a:prstGeom prst="ellipse">
            <a:avLst/>
          </a:prstGeom>
          <a:noFill/>
          <a:ln w="19050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40" name="Oval 39"/>
          <p:cNvSpPr/>
          <p:nvPr/>
        </p:nvSpPr>
        <p:spPr>
          <a:xfrm>
            <a:off x="3200395" y="3831775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bg1">
                    <a:lumMod val="75000"/>
                  </a:schemeClr>
                </a:solidFill>
              </a:ln>
              <a:solidFill>
                <a:srgbClr val="000000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3200395" y="5024369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bg1">
                    <a:lumMod val="75000"/>
                  </a:schemeClr>
                </a:solidFill>
              </a:ln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164110" y="1811946"/>
            <a:ext cx="1044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Hidden1</a:t>
            </a:r>
          </a:p>
          <a:p>
            <a:r>
              <a:rPr lang="en-US" b="1" dirty="0" smtClean="0">
                <a:latin typeface="Helvetica"/>
                <a:cs typeface="Helvetica"/>
              </a:rPr>
              <a:t>    </a:t>
            </a:r>
            <a:r>
              <a:rPr lang="en-US" b="1" dirty="0" err="1" smtClean="0">
                <a:latin typeface="Helvetica"/>
                <a:cs typeface="Helvetica"/>
              </a:rPr>
              <a:t>Σ</a:t>
            </a:r>
            <a:r>
              <a:rPr lang="en-US" b="1" dirty="0" smtClean="0">
                <a:latin typeface="Helvetica"/>
                <a:cs typeface="Helvetica"/>
              </a:rPr>
              <a:t> | </a:t>
            </a:r>
            <a:r>
              <a:rPr lang="en-US" b="1" dirty="0">
                <a:latin typeface="Helvetica"/>
                <a:cs typeface="Helvetica"/>
              </a:rPr>
              <a:t>f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152015" y="4118005"/>
            <a:ext cx="104453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/>
                <a:cs typeface="Helvetica"/>
              </a:rPr>
              <a:t>Hidden3</a:t>
            </a:r>
          </a:p>
          <a:p>
            <a:r>
              <a:rPr lang="en-US" dirty="0">
                <a:latin typeface="Helvetica"/>
                <a:cs typeface="Helvetica"/>
              </a:rPr>
              <a:t>   </a:t>
            </a:r>
            <a:r>
              <a:rPr lang="en-US" b="1" dirty="0">
                <a:latin typeface="Helvetica"/>
                <a:cs typeface="Helvetica"/>
              </a:rPr>
              <a:t> </a:t>
            </a:r>
            <a:r>
              <a:rPr lang="en-US" b="1" dirty="0" err="1">
                <a:latin typeface="Helvetica"/>
                <a:cs typeface="Helvetica"/>
              </a:rPr>
              <a:t>Σ</a:t>
            </a:r>
            <a:r>
              <a:rPr lang="en-US" b="1" dirty="0">
                <a:latin typeface="Helvetica"/>
                <a:cs typeface="Helvetica"/>
              </a:rPr>
              <a:t> | f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152015" y="5292885"/>
            <a:ext cx="104453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/>
                <a:cs typeface="Helvetica"/>
              </a:rPr>
              <a:t>Hidden4</a:t>
            </a:r>
          </a:p>
          <a:p>
            <a:r>
              <a:rPr lang="en-US" dirty="0">
                <a:latin typeface="Helvetica"/>
                <a:cs typeface="Helvetica"/>
              </a:rPr>
              <a:t>    </a:t>
            </a:r>
            <a:r>
              <a:rPr lang="en-US" b="1" dirty="0" err="1">
                <a:latin typeface="Helvetica"/>
                <a:cs typeface="Helvetica"/>
              </a:rPr>
              <a:t>Σ</a:t>
            </a:r>
            <a:r>
              <a:rPr lang="en-US" b="1" dirty="0">
                <a:latin typeface="Helvetica"/>
                <a:cs typeface="Helvetica"/>
              </a:rPr>
              <a:t> | f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3193685" y="2692403"/>
            <a:ext cx="943428" cy="943428"/>
          </a:xfrm>
          <a:prstGeom prst="ellipse">
            <a:avLst/>
          </a:prstGeom>
          <a:noFill/>
          <a:ln w="1905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bg1">
                    <a:lumMod val="75000"/>
                  </a:schemeClr>
                </a:solidFill>
              </a:ln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152015" y="2955261"/>
            <a:ext cx="104453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/>
                <a:cs typeface="Helvetica"/>
              </a:rPr>
              <a:t>Hidden2</a:t>
            </a:r>
          </a:p>
          <a:p>
            <a:r>
              <a:rPr lang="en-US" dirty="0">
                <a:latin typeface="Helvetica"/>
                <a:cs typeface="Helvetica"/>
              </a:rPr>
              <a:t>  </a:t>
            </a:r>
            <a:r>
              <a:rPr lang="en-US" b="1" dirty="0">
                <a:latin typeface="Helvetica"/>
                <a:cs typeface="Helvetica"/>
              </a:rPr>
              <a:t>  </a:t>
            </a:r>
            <a:r>
              <a:rPr lang="en-US" b="1" dirty="0" err="1">
                <a:latin typeface="Helvetica"/>
                <a:cs typeface="Helvetica"/>
              </a:rPr>
              <a:t>Σ</a:t>
            </a:r>
            <a:r>
              <a:rPr lang="en-US" b="1" dirty="0">
                <a:latin typeface="Helvetica"/>
                <a:cs typeface="Helvetica"/>
              </a:rPr>
              <a:t> | f</a:t>
            </a:r>
            <a:endParaRPr lang="en-US" dirty="0">
              <a:latin typeface="Helvetica"/>
              <a:cs typeface="Helvetica"/>
            </a:endParaRPr>
          </a:p>
        </p:txBody>
      </p:sp>
      <p:cxnSp>
        <p:nvCxnSpPr>
          <p:cNvPr id="48" name="Straight Arrow Connector 47"/>
          <p:cNvCxnSpPr>
            <a:stCxn id="31" idx="3"/>
          </p:cNvCxnSpPr>
          <p:nvPr/>
        </p:nvCxnSpPr>
        <p:spPr>
          <a:xfrm flipV="1">
            <a:off x="1575979" y="3254516"/>
            <a:ext cx="1588131" cy="109653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1" idx="3"/>
          </p:cNvCxnSpPr>
          <p:nvPr/>
        </p:nvCxnSpPr>
        <p:spPr>
          <a:xfrm>
            <a:off x="1575979" y="4351051"/>
            <a:ext cx="1588131" cy="127890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1" idx="3"/>
          </p:cNvCxnSpPr>
          <p:nvPr/>
        </p:nvCxnSpPr>
        <p:spPr>
          <a:xfrm flipV="1">
            <a:off x="1575979" y="2277298"/>
            <a:ext cx="1600226" cy="2073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1" name="Group 60"/>
          <p:cNvGrpSpPr/>
          <p:nvPr/>
        </p:nvGrpSpPr>
        <p:grpSpPr>
          <a:xfrm>
            <a:off x="4159635" y="887974"/>
            <a:ext cx="720329" cy="720329"/>
            <a:chOff x="580574" y="1822092"/>
            <a:chExt cx="720329" cy="720329"/>
          </a:xfrm>
        </p:grpSpPr>
        <p:sp>
          <p:nvSpPr>
            <p:cNvPr id="62" name="Oval 61"/>
            <p:cNvSpPr/>
            <p:nvPr/>
          </p:nvSpPr>
          <p:spPr>
            <a:xfrm>
              <a:off x="580574" y="1822092"/>
              <a:ext cx="720329" cy="720329"/>
            </a:xfrm>
            <a:prstGeom prst="ellipse">
              <a:avLst/>
            </a:prstGeom>
            <a:noFill/>
            <a:ln w="19050" cmpd="sng">
              <a:solidFill>
                <a:srgbClr val="0000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 cmpd="sng">
                  <a:solidFill>
                    <a:schemeClr val="tx1"/>
                  </a:solidFill>
                </a:ln>
                <a:solidFill>
                  <a:srgbClr val="3366FF"/>
                </a:solidFill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737811" y="1863567"/>
              <a:ext cx="412893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rgbClr val="3366FF"/>
                  </a:solidFill>
                  <a:latin typeface="Helvetica"/>
                  <a:cs typeface="Helvetica"/>
                </a:rPr>
                <a:t>1</a:t>
              </a:r>
              <a:endParaRPr lang="en-US" sz="3200" dirty="0">
                <a:solidFill>
                  <a:srgbClr val="3366FF"/>
                </a:solidFill>
                <a:latin typeface="Helvetica"/>
                <a:cs typeface="Helvetica"/>
              </a:endParaRPr>
            </a:p>
          </p:txBody>
        </p:sp>
      </p:grpSp>
      <p:cxnSp>
        <p:nvCxnSpPr>
          <p:cNvPr id="64" name="Straight Arrow Connector 63"/>
          <p:cNvCxnSpPr>
            <a:stCxn id="32" idx="3"/>
          </p:cNvCxnSpPr>
          <p:nvPr/>
        </p:nvCxnSpPr>
        <p:spPr>
          <a:xfrm flipV="1">
            <a:off x="1575979" y="3406917"/>
            <a:ext cx="1600226" cy="2119014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32" idx="3"/>
          </p:cNvCxnSpPr>
          <p:nvPr/>
        </p:nvCxnSpPr>
        <p:spPr>
          <a:xfrm>
            <a:off x="1575979" y="5525931"/>
            <a:ext cx="1576036" cy="184666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32" idx="3"/>
          </p:cNvCxnSpPr>
          <p:nvPr/>
        </p:nvCxnSpPr>
        <p:spPr>
          <a:xfrm flipV="1">
            <a:off x="1575979" y="2429699"/>
            <a:ext cx="1624416" cy="309623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4" idx="6"/>
          </p:cNvCxnSpPr>
          <p:nvPr/>
        </p:nvCxnSpPr>
        <p:spPr>
          <a:xfrm>
            <a:off x="1831308" y="1811946"/>
            <a:ext cx="1320707" cy="220951"/>
          </a:xfrm>
          <a:prstGeom prst="straightConnector1">
            <a:avLst/>
          </a:prstGeom>
          <a:ln w="25400">
            <a:solidFill>
              <a:srgbClr val="0000FF">
                <a:alpha val="25000"/>
              </a:srgb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4" idx="6"/>
          </p:cNvCxnSpPr>
          <p:nvPr/>
        </p:nvCxnSpPr>
        <p:spPr>
          <a:xfrm>
            <a:off x="1831308" y="1811946"/>
            <a:ext cx="1320707" cy="1191695"/>
          </a:xfrm>
          <a:prstGeom prst="straightConnector1">
            <a:avLst/>
          </a:prstGeom>
          <a:ln w="25400">
            <a:solidFill>
              <a:srgbClr val="0000FF">
                <a:alpha val="25000"/>
              </a:srgb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>
            <a:stCxn id="46" idx="3"/>
            <a:endCxn id="13" idx="2"/>
          </p:cNvCxnSpPr>
          <p:nvPr/>
        </p:nvCxnSpPr>
        <p:spPr>
          <a:xfrm>
            <a:off x="4196554" y="3278427"/>
            <a:ext cx="2106373" cy="9946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stCxn id="43" idx="3"/>
          </p:cNvCxnSpPr>
          <p:nvPr/>
        </p:nvCxnSpPr>
        <p:spPr>
          <a:xfrm flipV="1">
            <a:off x="4196554" y="3507619"/>
            <a:ext cx="2106373" cy="93355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44" idx="3"/>
          </p:cNvCxnSpPr>
          <p:nvPr/>
        </p:nvCxnSpPr>
        <p:spPr>
          <a:xfrm flipV="1">
            <a:off x="4196554" y="3635831"/>
            <a:ext cx="2122800" cy="198022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>
            <a:stCxn id="62" idx="5"/>
          </p:cNvCxnSpPr>
          <p:nvPr/>
        </p:nvCxnSpPr>
        <p:spPr>
          <a:xfrm>
            <a:off x="4774474" y="1502813"/>
            <a:ext cx="1528453" cy="1637114"/>
          </a:xfrm>
          <a:prstGeom prst="straightConnector1">
            <a:avLst/>
          </a:prstGeom>
          <a:ln w="25400">
            <a:solidFill>
              <a:srgbClr val="0000F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27" idx="3"/>
            <a:endCxn id="45" idx="2"/>
          </p:cNvCxnSpPr>
          <p:nvPr/>
        </p:nvCxnSpPr>
        <p:spPr>
          <a:xfrm flipV="1">
            <a:off x="1588074" y="3164117"/>
            <a:ext cx="1605611" cy="2419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27" idx="3"/>
          </p:cNvCxnSpPr>
          <p:nvPr/>
        </p:nvCxnSpPr>
        <p:spPr>
          <a:xfrm>
            <a:off x="1588074" y="3188307"/>
            <a:ext cx="1536126" cy="222189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7" idx="3"/>
          </p:cNvCxnSpPr>
          <p:nvPr/>
        </p:nvCxnSpPr>
        <p:spPr>
          <a:xfrm flipV="1">
            <a:off x="1588074" y="2140857"/>
            <a:ext cx="1576036" cy="104745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32" idx="3"/>
          </p:cNvCxnSpPr>
          <p:nvPr/>
        </p:nvCxnSpPr>
        <p:spPr>
          <a:xfrm flipV="1">
            <a:off x="1575979" y="4487337"/>
            <a:ext cx="1576036" cy="1038594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4" idx="6"/>
          </p:cNvCxnSpPr>
          <p:nvPr/>
        </p:nvCxnSpPr>
        <p:spPr>
          <a:xfrm>
            <a:off x="1831308" y="1811946"/>
            <a:ext cx="1332802" cy="3389006"/>
          </a:xfrm>
          <a:prstGeom prst="straightConnector1">
            <a:avLst/>
          </a:prstGeom>
          <a:ln w="25400">
            <a:solidFill>
              <a:srgbClr val="0000FF">
                <a:alpha val="25000"/>
              </a:srgb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7" idx="3"/>
          </p:cNvCxnSpPr>
          <p:nvPr/>
        </p:nvCxnSpPr>
        <p:spPr>
          <a:xfrm>
            <a:off x="1588074" y="3188307"/>
            <a:ext cx="1563941" cy="1047695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1" idx="3"/>
          </p:cNvCxnSpPr>
          <p:nvPr/>
        </p:nvCxnSpPr>
        <p:spPr>
          <a:xfrm>
            <a:off x="1575979" y="4351051"/>
            <a:ext cx="1588131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stCxn id="4" idx="6"/>
          </p:cNvCxnSpPr>
          <p:nvPr/>
        </p:nvCxnSpPr>
        <p:spPr>
          <a:xfrm>
            <a:off x="1831308" y="1811946"/>
            <a:ext cx="1320707" cy="2354439"/>
          </a:xfrm>
          <a:prstGeom prst="straightConnector1">
            <a:avLst/>
          </a:prstGeom>
          <a:ln w="25400">
            <a:solidFill>
              <a:srgbClr val="0000FF">
                <a:alpha val="25000"/>
              </a:srgb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756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75116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Go to notebook 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586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117" y="1136485"/>
            <a:ext cx="6896100" cy="4254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06247" y="5301151"/>
            <a:ext cx="346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Workshop time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153003" y="2677087"/>
            <a:ext cx="3670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Learning curve 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66875" y="3248436"/>
            <a:ext cx="2529804" cy="13234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A6A6A6"/>
                </a:solidFill>
                <a:latin typeface="Chalkboard"/>
                <a:cs typeface="Chalkboard"/>
              </a:rPr>
              <a:t>Gentle introduction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What’s ML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ANN history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ANN overview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05440" y="1865743"/>
            <a:ext cx="2480166" cy="1015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>
                    <a:lumMod val="65000"/>
                  </a:schemeClr>
                </a:solidFill>
                <a:latin typeface="Chalkboard"/>
                <a:cs typeface="Chalkboard"/>
              </a:rPr>
              <a:t>Step by step ANN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  <a:latin typeface="Chalkboard"/>
                <a:cs typeface="Chalkboard"/>
              </a:rPr>
              <a:t>Perceptron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err="1" smtClean="0">
                <a:solidFill>
                  <a:schemeClr val="bg1">
                    <a:lumMod val="65000"/>
                  </a:schemeClr>
                </a:solidFill>
                <a:latin typeface="Chalkboard"/>
                <a:cs typeface="Chalkboard"/>
              </a:rPr>
              <a:t>Backpropagation</a:t>
            </a:r>
            <a:endParaRPr lang="en-US" sz="2000" dirty="0" smtClean="0">
              <a:solidFill>
                <a:schemeClr val="bg1">
                  <a:lumMod val="65000"/>
                </a:schemeClr>
              </a:solidFill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32214" y="869550"/>
            <a:ext cx="2574010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Real world example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err="1" smtClean="0">
                <a:latin typeface="Chalkboard"/>
                <a:cs typeface="Chalkboard"/>
              </a:rPr>
              <a:t>Sklearn</a:t>
            </a:r>
            <a:r>
              <a:rPr lang="en-US" sz="2000" dirty="0" smtClean="0">
                <a:latin typeface="Chalkboard"/>
                <a:cs typeface="Chalkboard"/>
              </a:rPr>
              <a:t> example</a:t>
            </a:r>
          </a:p>
        </p:txBody>
      </p:sp>
    </p:spTree>
    <p:extLst>
      <p:ext uri="{BB962C8B-B14F-4D97-AF65-F5344CB8AC3E}">
        <p14:creationId xmlns:p14="http://schemas.microsoft.com/office/powerpoint/2010/main" val="3001811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17819" y="6371546"/>
            <a:ext cx="3892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richzhang.github.io</a:t>
            </a:r>
            <a:r>
              <a:rPr lang="en-US" dirty="0"/>
              <a:t>/colorization/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18810"/>
          <a:stretch/>
        </p:blipFill>
        <p:spPr>
          <a:xfrm>
            <a:off x="0" y="1258074"/>
            <a:ext cx="9144000" cy="510149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40421" y="6390715"/>
            <a:ext cx="42627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whattogive.com</a:t>
            </a:r>
            <a:r>
              <a:rPr lang="en-US" dirty="0"/>
              <a:t>/</a:t>
            </a:r>
            <a:r>
              <a:rPr lang="en-US" dirty="0" err="1"/>
              <a:t>videoColourization</a:t>
            </a:r>
            <a:r>
              <a:rPr lang="en-US" dirty="0"/>
              <a:t>/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27000" y="13336"/>
            <a:ext cx="8686800" cy="116340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Application: 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Colourization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127104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33500"/>
            <a:ext cx="9144000" cy="41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939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72" y="132906"/>
            <a:ext cx="4064000" cy="279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24" y="3174508"/>
            <a:ext cx="4802812" cy="26080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3894" y="269420"/>
            <a:ext cx="3930891" cy="19654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3436" y="2339595"/>
            <a:ext cx="3564429" cy="204265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59975" y="4730258"/>
            <a:ext cx="33111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halkboard"/>
                <a:cs typeface="Chalkboard"/>
              </a:rPr>
              <a:t>Self-driving car</a:t>
            </a:r>
          </a:p>
          <a:p>
            <a:r>
              <a:rPr lang="en-US" sz="3200" dirty="0" smtClean="0">
                <a:latin typeface="Chalkboard"/>
                <a:cs typeface="Chalkboard"/>
              </a:rPr>
              <a:t>Voice recognition </a:t>
            </a:r>
          </a:p>
          <a:p>
            <a:r>
              <a:rPr lang="en-US" sz="3200" dirty="0" smtClean="0">
                <a:latin typeface="Chalkboard"/>
                <a:cs typeface="Chalkboard"/>
              </a:rPr>
              <a:t>…</a:t>
            </a:r>
            <a:endParaRPr lang="en-US" sz="320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609048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836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75116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376092"/>
                </a:solidFill>
                <a:latin typeface="Chalkboard"/>
                <a:cs typeface="Chalkboard"/>
              </a:rPr>
              <a:t>Go to notebook 03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692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270000"/>
            <a:ext cx="76200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8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215900"/>
            <a:ext cx="7823200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437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Some useful resources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754664"/>
          </a:xfrm>
        </p:spPr>
        <p:txBody>
          <a:bodyPr>
            <a:normAutofit/>
          </a:bodyPr>
          <a:lstStyle/>
          <a:p>
            <a:r>
              <a:rPr lang="en-US" sz="1800" dirty="0">
                <a:hlinkClick r:id="rId2"/>
              </a:rPr>
              <a:t>http://iamtrask.github.io/2015/07/12/basic-python-network</a:t>
            </a:r>
            <a:r>
              <a:rPr lang="en-US" sz="1800" dirty="0" smtClean="0">
                <a:hlinkClick r:id="rId2"/>
              </a:rPr>
              <a:t>/</a:t>
            </a:r>
            <a:endParaRPr lang="en-US" sz="1800" dirty="0" smtClean="0"/>
          </a:p>
          <a:p>
            <a:r>
              <a:rPr lang="en-US" sz="1800" dirty="0">
                <a:hlinkClick r:id="rId3"/>
              </a:rPr>
              <a:t>https://seat.massey.ac.nz/personal/s.r.marsland/</a:t>
            </a:r>
            <a:r>
              <a:rPr lang="en-US" sz="1800" dirty="0" smtClean="0">
                <a:hlinkClick r:id="rId3"/>
              </a:rPr>
              <a:t>MLBook.html</a:t>
            </a:r>
            <a:endParaRPr lang="en-US" sz="1800" dirty="0" smtClean="0"/>
          </a:p>
          <a:p>
            <a:r>
              <a:rPr lang="en-US" sz="1800" dirty="0">
                <a:hlinkClick r:id="rId4"/>
              </a:rPr>
              <a:t>http://sebastianraschka.com/Articles/</a:t>
            </a:r>
            <a:r>
              <a:rPr lang="en-US" sz="1800" dirty="0" smtClean="0">
                <a:hlinkClick r:id="rId4"/>
              </a:rPr>
              <a:t>2015_singlelayer_neurons.html</a:t>
            </a:r>
            <a:endParaRPr lang="en-US" sz="1800" dirty="0" smtClean="0"/>
          </a:p>
          <a:p>
            <a:r>
              <a:rPr lang="en-US" sz="1800" dirty="0">
                <a:hlinkClick r:id="rId5"/>
              </a:rPr>
              <a:t>http://www.emergentmind.com/neural-</a:t>
            </a:r>
            <a:r>
              <a:rPr lang="en-US" sz="1800" dirty="0" smtClean="0">
                <a:hlinkClick r:id="rId5"/>
              </a:rPr>
              <a:t>network</a:t>
            </a:r>
            <a:endParaRPr lang="en-US" sz="1800" dirty="0" smtClean="0"/>
          </a:p>
          <a:p>
            <a:r>
              <a:rPr lang="en-US" sz="1800" dirty="0">
                <a:hlinkClick r:id="rId6"/>
              </a:rPr>
              <a:t>http://neuralnetworksanddeeplearning.com</a:t>
            </a:r>
            <a:r>
              <a:rPr lang="en-US" sz="1800" dirty="0" smtClean="0">
                <a:hlinkClick r:id="rId6"/>
              </a:rPr>
              <a:t>/</a:t>
            </a:r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933262"/>
            <a:ext cx="8229600" cy="1754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/>
              <a:t>You can also find most of today’s workshop material on my blog:</a:t>
            </a:r>
          </a:p>
          <a:p>
            <a:pPr marL="0" indent="0">
              <a:buNone/>
            </a:pPr>
            <a:r>
              <a:rPr lang="en-US" sz="1800" dirty="0"/>
              <a:t>http://</a:t>
            </a:r>
            <a:r>
              <a:rPr lang="en-US" sz="1800" dirty="0" err="1"/>
              <a:t>qingkaikong.blogspot.com</a:t>
            </a:r>
            <a:r>
              <a:rPr lang="en-US" sz="1800" dirty="0"/>
              <a:t>/2016/10/machine-learning-1-what-is-machine.html</a:t>
            </a:r>
            <a:endParaRPr lang="en-US" sz="1800" dirty="0" smtClean="0"/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09407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850900"/>
            <a:ext cx="9144000" cy="5259744"/>
            <a:chOff x="0" y="850900"/>
            <a:chExt cx="9144000" cy="525974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850900"/>
              <a:ext cx="9144000" cy="5138351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0" y="5727231"/>
              <a:ext cx="622978" cy="3834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7170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114" y="973691"/>
            <a:ext cx="3296967" cy="397793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halkboard"/>
                <a:cs typeface="Chalkboard"/>
              </a:rPr>
              <a:t>Not always working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halkboard"/>
              <a:cs typeface="Chalkboar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167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055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88900"/>
            <a:ext cx="8890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02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5719</TotalTime>
  <Words>1430</Words>
  <Application>Microsoft Macintosh PowerPoint</Application>
  <PresentationFormat>On-screen Show (4:3)</PresentationFormat>
  <Paragraphs>473</Paragraphs>
  <Slides>75</Slides>
  <Notes>1</Notes>
  <HiddenSlides>3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77" baseType="lpstr">
      <vt:lpstr>Office Theme</vt:lpstr>
      <vt:lpstr>Microsoft Equation</vt:lpstr>
      <vt:lpstr>PowerPoint Presentation</vt:lpstr>
      <vt:lpstr>Artificial Neural Network basics</vt:lpstr>
      <vt:lpstr>PowerPoint Presentation</vt:lpstr>
      <vt:lpstr>PowerPoint Presentation</vt:lpstr>
      <vt:lpstr>PowerPoint Presentation</vt:lpstr>
      <vt:lpstr>What is machine learning?</vt:lpstr>
      <vt:lpstr>PowerPoint Presentation</vt:lpstr>
      <vt:lpstr>Not always working</vt:lpstr>
      <vt:lpstr>PowerPoint Presentation</vt:lpstr>
      <vt:lpstr>PowerPoint Presentation</vt:lpstr>
      <vt:lpstr>PowerPoint Presentation</vt:lpstr>
      <vt:lpstr>ANN in simple view</vt:lpstr>
      <vt:lpstr>ANN jargons</vt:lpstr>
      <vt:lpstr>What’re the weights</vt:lpstr>
      <vt:lpstr>PowerPoint Presentation</vt:lpstr>
      <vt:lpstr>Intuitive  Artificial Neural Network</vt:lpstr>
      <vt:lpstr>Intuitive  Artificial Neural Network</vt:lpstr>
      <vt:lpstr>Intuitive  Artificial Neural Network</vt:lpstr>
      <vt:lpstr>Intuitive  Artificial Neural Network</vt:lpstr>
      <vt:lpstr>PowerPoint Presentation</vt:lpstr>
      <vt:lpstr>PowerPoint Presentation</vt:lpstr>
      <vt:lpstr>Application: Learn arts</vt:lpstr>
      <vt:lpstr>PowerPoint Presentation</vt:lpstr>
      <vt:lpstr>PowerPoint Presentation</vt:lpstr>
      <vt:lpstr>PowerPoint Presentation</vt:lpstr>
      <vt:lpstr>More activation function</vt:lpstr>
      <vt:lpstr>PowerPoint Presentation</vt:lpstr>
      <vt:lpstr>PowerPoint Presentation</vt:lpstr>
      <vt:lpstr>PowerPoint Presentation</vt:lpstr>
      <vt:lpstr>How to update weights</vt:lpstr>
      <vt:lpstr>How to update weights</vt:lpstr>
      <vt:lpstr>PowerPoint Presentation</vt:lpstr>
      <vt:lpstr>Look at errors closer</vt:lpstr>
      <vt:lpstr>Look at errors closer</vt:lpstr>
      <vt:lpstr>Look at errors closer (assume inputs are positive)</vt:lpstr>
      <vt:lpstr>Look at errors closer (assume inputs are positive)</vt:lpstr>
      <vt:lpstr>Look at errors closer (assume inputs are positive)</vt:lpstr>
      <vt:lpstr>Look at errors closer (assume inputs are positive)</vt:lpstr>
      <vt:lpstr>Look at errors closer (assume inputs are positive)</vt:lpstr>
      <vt:lpstr>Look at errors closer (assume inputs are positive)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Learn from Example</vt:lpstr>
      <vt:lpstr>How to deal with errors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Changes of the error</vt:lpstr>
      <vt:lpstr>Changes of the error</vt:lpstr>
      <vt:lpstr>Changes of the error</vt:lpstr>
      <vt:lpstr>Iterate many times</vt:lpstr>
      <vt:lpstr>Go to notebook 01</vt:lpstr>
      <vt:lpstr>Application: DeepDrumpf</vt:lpstr>
      <vt:lpstr>PowerPoint Presentation</vt:lpstr>
      <vt:lpstr>Perceptron limitations</vt:lpstr>
      <vt:lpstr>Winter of ANN</vt:lpstr>
      <vt:lpstr>Multi-Layer Perceptron</vt:lpstr>
      <vt:lpstr>PowerPoint Presentation</vt:lpstr>
      <vt:lpstr>PowerPoint Presentation</vt:lpstr>
      <vt:lpstr>PowerPoint Presentation</vt:lpstr>
      <vt:lpstr>Go to notebook 02</vt:lpstr>
      <vt:lpstr>PowerPoint Presentation</vt:lpstr>
      <vt:lpstr>Application: Colourization</vt:lpstr>
      <vt:lpstr>PowerPoint Presentation</vt:lpstr>
      <vt:lpstr>PowerPoint Presentation</vt:lpstr>
      <vt:lpstr>Go to notebook 03</vt:lpstr>
      <vt:lpstr>PowerPoint Presentation</vt:lpstr>
      <vt:lpstr>PowerPoint Presentation</vt:lpstr>
      <vt:lpstr>Some useful resources</vt:lpstr>
      <vt:lpstr>PowerPoint Presentation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Qingkai KONG</dc:creator>
  <cp:lastModifiedBy>Qingkai KONG</cp:lastModifiedBy>
  <cp:revision>167</cp:revision>
  <dcterms:created xsi:type="dcterms:W3CDTF">2016-11-06T16:59:00Z</dcterms:created>
  <dcterms:modified xsi:type="dcterms:W3CDTF">2016-11-26T05:01:30Z</dcterms:modified>
</cp:coreProperties>
</file>

<file path=docProps/thumbnail.jpeg>
</file>